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74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03" r:id="rId11"/>
    <p:sldId id="278" r:id="rId12"/>
    <p:sldId id="279" r:id="rId13"/>
    <p:sldId id="301" r:id="rId14"/>
    <p:sldId id="302" r:id="rId15"/>
    <p:sldId id="304" r:id="rId16"/>
    <p:sldId id="305" r:id="rId17"/>
    <p:sldId id="306" r:id="rId18"/>
    <p:sldId id="295" r:id="rId19"/>
    <p:sldId id="276" r:id="rId20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A0039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A0039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A0039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A0039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CA0039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CA0039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CA0039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CA0039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CA0039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43EC98B-99E7-1E43-B331-58E91A0E07FC}">
          <p14:sldIdLst>
            <p14:sldId id="274"/>
            <p14:sldId id="307"/>
            <p14:sldId id="308"/>
            <p14:sldId id="309"/>
            <p14:sldId id="310"/>
            <p14:sldId id="311"/>
            <p14:sldId id="312"/>
            <p14:sldId id="313"/>
            <p14:sldId id="303"/>
            <p14:sldId id="278"/>
            <p14:sldId id="279"/>
            <p14:sldId id="301"/>
            <p14:sldId id="302"/>
            <p14:sldId id="304"/>
            <p14:sldId id="305"/>
            <p14:sldId id="306"/>
            <p14:sldId id="295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7C8"/>
    <a:srgbClr val="878787"/>
    <a:srgbClr val="6FABB4"/>
    <a:srgbClr val="EAD993"/>
    <a:srgbClr val="D995A1"/>
    <a:srgbClr val="AFCA0B"/>
    <a:srgbClr val="A2C617"/>
    <a:srgbClr val="00684B"/>
    <a:srgbClr val="CE0039"/>
    <a:srgbClr val="9A9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171933-4619-4E11-9A3F-F7608DF75F8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511" autoAdjust="0"/>
  </p:normalViewPr>
  <p:slideViewPr>
    <p:cSldViewPr snapToGrid="0"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2530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Přehled výzev 2014-2016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117825896762904"/>
          <c:y val="0.20412037037037037"/>
          <c:w val="0.58181649168853888"/>
          <c:h val="0.63660505978419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Požadovaná dotace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List1!$B$1:$D$1</c:f>
              <c:strCache>
                <c:ptCount val="3"/>
                <c:pt idx="0">
                  <c:v>Výzva 2014</c:v>
                </c:pt>
                <c:pt idx="1">
                  <c:v>Výzva 2015</c:v>
                </c:pt>
                <c:pt idx="2">
                  <c:v>Výzva 2016</c:v>
                </c:pt>
              </c:strCache>
            </c:strRef>
          </c:cat>
          <c:val>
            <c:numRef>
              <c:f>List1!$B$2:$D$2</c:f>
              <c:numCache>
                <c:formatCode>General</c:formatCode>
                <c:ptCount val="3"/>
                <c:pt idx="0">
                  <c:v>3.0700180000000001</c:v>
                </c:pt>
                <c:pt idx="1">
                  <c:v>4.0676680000000003</c:v>
                </c:pt>
                <c:pt idx="2">
                  <c:v>5.0165119999999996</c:v>
                </c:pt>
              </c:numCache>
            </c:numRef>
          </c:val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Požadovaná dotace schválených projektů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List1!$B$1:$D$1</c:f>
              <c:strCache>
                <c:ptCount val="3"/>
                <c:pt idx="0">
                  <c:v>Výzva 2014</c:v>
                </c:pt>
                <c:pt idx="1">
                  <c:v>Výzva 2015</c:v>
                </c:pt>
                <c:pt idx="2">
                  <c:v>Výzva 2016</c:v>
                </c:pt>
              </c:strCache>
            </c:strRef>
          </c:cat>
          <c:val>
            <c:numRef>
              <c:f>List1!$B$3:$D$3</c:f>
              <c:numCache>
                <c:formatCode>"Kč"#,##0_);[Red]\("Kč"#,##0\)</c:formatCode>
                <c:ptCount val="3"/>
                <c:pt idx="0">
                  <c:v>2.8953549999999999</c:v>
                </c:pt>
                <c:pt idx="1">
                  <c:v>3.7378930000000001</c:v>
                </c:pt>
                <c:pt idx="2" formatCode="General">
                  <c:v>3.7302620000000002</c:v>
                </c:pt>
              </c:numCache>
            </c:numRef>
          </c:val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Výše přidělené dotace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List1!$B$1:$D$1</c:f>
              <c:strCache>
                <c:ptCount val="3"/>
                <c:pt idx="0">
                  <c:v>Výzva 2014</c:v>
                </c:pt>
                <c:pt idx="1">
                  <c:v>Výzva 2015</c:v>
                </c:pt>
                <c:pt idx="2">
                  <c:v>Výzva 2016</c:v>
                </c:pt>
              </c:strCache>
            </c:strRef>
          </c:cat>
          <c:val>
            <c:numRef>
              <c:f>List1!$B$4:$D$4</c:f>
              <c:numCache>
                <c:formatCode>General</c:formatCode>
                <c:ptCount val="3"/>
                <c:pt idx="0">
                  <c:v>1.8390299999999999</c:v>
                </c:pt>
                <c:pt idx="1">
                  <c:v>1.857129</c:v>
                </c:pt>
                <c:pt idx="2">
                  <c:v>1.8797569999999999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466424"/>
        <c:axId val="281467208"/>
      </c:barChart>
      <c:catAx>
        <c:axId val="281466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467208"/>
        <c:crosses val="autoZero"/>
        <c:auto val="1"/>
        <c:lblAlgn val="ctr"/>
        <c:lblOffset val="100"/>
        <c:noMultiLvlLbl val="0"/>
      </c:catAx>
      <c:valAx>
        <c:axId val="28146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(mil.</a:t>
                </a:r>
                <a:r>
                  <a:rPr lang="cs-CZ" baseline="0"/>
                  <a:t> Kč)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1.3888888888888888E-2"/>
              <c:y val="0.1052814231554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46642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048468941382324"/>
          <c:y val="0.28951079031787691"/>
          <c:w val="0.29284864391951004"/>
          <c:h val="0.48620953630796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rgbClr val="C4C4C4"/>
      </a:solidFill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aseline="0" dirty="0" smtClean="0"/>
              <a:t>Přijaté </a:t>
            </a:r>
            <a:r>
              <a:rPr lang="cs-CZ" baseline="0" dirty="0"/>
              <a:t>žádosti dle sídla žadatele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List2!$K$2</c:f>
              <c:strCache>
                <c:ptCount val="1"/>
                <c:pt idx="0">
                  <c:v>České Budějovice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List2!$L$2:$N$2</c:f>
              <c:numCache>
                <c:formatCode>General</c:formatCode>
                <c:ptCount val="3"/>
                <c:pt idx="0">
                  <c:v>14</c:v>
                </c:pt>
                <c:pt idx="1">
                  <c:v>18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List2!$K$3</c:f>
              <c:strCache>
                <c:ptCount val="1"/>
                <c:pt idx="0">
                  <c:v>Vodňany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List2!$L$3:$N$3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List2!$K$4</c:f>
              <c:strCache>
                <c:ptCount val="1"/>
                <c:pt idx="0">
                  <c:v>Soběslav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List2!$L$4:$N$4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List2!$K$5</c:f>
              <c:strCache>
                <c:ptCount val="1"/>
                <c:pt idx="0">
                  <c:v>Jindřichův Hradec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List2!$L$5:$N$5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4"/>
          <c:order val="4"/>
          <c:tx>
            <c:strRef>
              <c:f>List2!$K$6</c:f>
              <c:strCache>
                <c:ptCount val="1"/>
                <c:pt idx="0">
                  <c:v>Tábor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List2!$L$6:$N$6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</c:ser>
        <c:ser>
          <c:idx val="5"/>
          <c:order val="5"/>
          <c:tx>
            <c:strRef>
              <c:f>List2!$K$7</c:f>
              <c:strCache>
                <c:ptCount val="1"/>
                <c:pt idx="0">
                  <c:v>Prachatice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List2!$L$7:$N$7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ser>
          <c:idx val="6"/>
          <c:order val="6"/>
          <c:tx>
            <c:strRef>
              <c:f>List2!$K$8</c:f>
              <c:strCache>
                <c:ptCount val="1"/>
                <c:pt idx="0">
                  <c:v>Třeboň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List2!$L$8:$N$8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7"/>
          <c:order val="7"/>
          <c:tx>
            <c:strRef>
              <c:f>List2!$K$9</c:f>
              <c:strCache>
                <c:ptCount val="1"/>
                <c:pt idx="0">
                  <c:v>Písek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List2!$L$9:$N$9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</c:ser>
        <c:ser>
          <c:idx val="8"/>
          <c:order val="8"/>
          <c:tx>
            <c:strRef>
              <c:f>List2!$K$10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List2!$L$1:$N$1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List2!$L$10:$N$10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1466032"/>
        <c:axId val="281466816"/>
      </c:barChart>
      <c:catAx>
        <c:axId val="281466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466816"/>
        <c:crosses val="autoZero"/>
        <c:auto val="1"/>
        <c:lblAlgn val="ctr"/>
        <c:lblOffset val="100"/>
        <c:noMultiLvlLbl val="0"/>
      </c:catAx>
      <c:valAx>
        <c:axId val="2814668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8146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047900262467183E-2"/>
          <c:y val="0.74479002624671919"/>
          <c:w val="0.83268175853018378"/>
          <c:h val="0.227432195975503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rgbClr val="C4C4C4"/>
      </a:solidFill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List4!$G$19:$G$33</c:f>
              <c:strCache>
                <c:ptCount val="15"/>
                <c:pt idx="0">
                  <c:v>ČVUT</c:v>
                </c:pt>
                <c:pt idx="1">
                  <c:v>JČU</c:v>
                </c:pt>
                <c:pt idx="2">
                  <c:v>VŠTE</c:v>
                </c:pt>
                <c:pt idx="3">
                  <c:v>Mikrobiologický ústav AV ČR</c:v>
                </c:pt>
                <c:pt idx="4">
                  <c:v>Výzkumný ústav zemědělské techniky</c:v>
                </c:pt>
                <c:pt idx="5">
                  <c:v>BC AV ČR</c:v>
                </c:pt>
                <c:pt idx="6">
                  <c:v>VUT v Brně</c:v>
                </c:pt>
                <c:pt idx="7">
                  <c:v>Ústav výzkumu globální změny AV ČR</c:v>
                </c:pt>
                <c:pt idx="8">
                  <c:v>Státní zdravotní ústav se sídlem v Praze</c:v>
                </c:pt>
                <c:pt idx="9">
                  <c:v>Technická univerzita v Liberci</c:v>
                </c:pt>
                <c:pt idx="10">
                  <c:v>Textilní zkušební ústav</c:v>
                </c:pt>
                <c:pt idx="11">
                  <c:v>Výzkumný ústav potravinářský Praha</c:v>
                </c:pt>
                <c:pt idx="12">
                  <c:v>Vysoká škola chemicko-technologická v Praze</c:v>
                </c:pt>
                <c:pt idx="13">
                  <c:v>Fyzikální ústav AV ČR</c:v>
                </c:pt>
                <c:pt idx="14">
                  <c:v>Výzkumný ústav stavebních hmot</c:v>
                </c:pt>
              </c:strCache>
            </c:strRef>
          </c:cat>
          <c:val>
            <c:numRef>
              <c:f>List4!$H$19:$H$33</c:f>
              <c:numCache>
                <c:formatCode>General</c:formatCode>
                <c:ptCount val="15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70719148629586"/>
          <c:y val="0"/>
          <c:w val="0.32892805008733217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0.60345</cdr:x>
      <cdr:y>0.12071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718882" cy="4938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C22FC4F-EB10-4743-93FF-316122425BC0}" type="datetimeFigureOut">
              <a:rPr lang="cs-CZ"/>
              <a:pPr>
                <a:defRPr/>
              </a:pPr>
              <a:t>8. 2. 2017</a:t>
            </a:fld>
            <a:endParaRPr lang="cs-CZ"/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2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5DB1A9D-DF7B-49C3-9C10-B6209CDB5A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719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F7D6CCF-836F-4447-A9C4-66F0673D4C06}" type="datetimeFigureOut">
              <a:rPr lang="en-US"/>
              <a:pPr>
                <a:defRPr/>
              </a:pPr>
              <a:t>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AE53011-FC18-4CFE-AD1C-E1C83AE98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53011-FC18-4CFE-AD1C-E1C83AE98AE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8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Především inovační podnikání založené na poznatcích výzkumu je velmi rizikové a VT parky díky propojení na VO a specifickému vybavení umožňují realizovat</a:t>
            </a:r>
            <a:r>
              <a:rPr lang="cs-CZ" baseline="0" dirty="0" smtClean="0"/>
              <a:t> záměry, které by byly jinak nedosažitelné.</a:t>
            </a:r>
          </a:p>
          <a:p>
            <a:r>
              <a:rPr lang="cs-CZ" baseline="0" dirty="0" smtClean="0"/>
              <a:t>VT parky </a:t>
            </a:r>
            <a:r>
              <a:rPr lang="cs-CZ" baseline="0" dirty="0" err="1" smtClean="0"/>
              <a:t>umožnují</a:t>
            </a:r>
            <a:r>
              <a:rPr lang="cs-CZ" baseline="0" dirty="0" smtClean="0"/>
              <a:t> vznik nových podniků nebo rozvoj stávajících díky „době hájení“ v případě podnájmu nebo díky poskytování služeb (např. pronájem technického vybavení).</a:t>
            </a:r>
          </a:p>
          <a:p>
            <a:r>
              <a:rPr lang="cs-CZ" baseline="0" dirty="0" smtClean="0"/>
              <a:t>Díky zapojení do sítí (nejen) regionálních aktérů </a:t>
            </a:r>
            <a:r>
              <a:rPr lang="cs-CZ" baseline="0" dirty="0" err="1" smtClean="0"/>
              <a:t>VaV</a:t>
            </a:r>
            <a:r>
              <a:rPr lang="cs-CZ" baseline="0" dirty="0" smtClean="0"/>
              <a:t> a inovací mají VT parky možnosti vyhledat a zprostředkovat kontakty, které podnik právě potřebuje.</a:t>
            </a:r>
          </a:p>
          <a:p>
            <a:r>
              <a:rPr lang="cs-CZ" baseline="0" dirty="0" smtClean="0"/>
              <a:t>VT parky nepřímo vytváří nová místa přes zasídlené firmy.</a:t>
            </a:r>
          </a:p>
          <a:p>
            <a:r>
              <a:rPr lang="cs-CZ" baseline="0" dirty="0" smtClean="0"/>
              <a:t>A VT parky také mohou přilákat nové investice do regionu díky své image – často jdou firmy do VTP kvůli dobré adrese.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53011-FC18-4CFE-AD1C-E1C83AE98AE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8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53011-FC18-4CFE-AD1C-E1C83AE98AE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VTP_PP_prezentace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62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500063"/>
            <a:ext cx="1857375" cy="5649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25538" y="500063"/>
            <a:ext cx="5424487" cy="5649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538" y="500063"/>
            <a:ext cx="7434262" cy="284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538" y="1471613"/>
            <a:ext cx="3640137" cy="4678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471613"/>
            <a:ext cx="3641725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3886200"/>
            <a:ext cx="3641725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538" y="500063"/>
            <a:ext cx="7434262" cy="284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25538" y="1471613"/>
            <a:ext cx="3640137" cy="4678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471613"/>
            <a:ext cx="3641725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3886200"/>
            <a:ext cx="3641725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538" y="500063"/>
            <a:ext cx="7434262" cy="284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25538" y="1471613"/>
            <a:ext cx="3640137" cy="4678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918075" y="1471613"/>
            <a:ext cx="3641725" cy="4678362"/>
          </a:xfrm>
        </p:spPr>
        <p:txBody>
          <a:bodyPr/>
          <a:lstStyle/>
          <a:p>
            <a:pPr lvl="0"/>
            <a:endParaRPr lang="cs-CZ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25538" y="1471613"/>
            <a:ext cx="7434262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5538" y="3886200"/>
            <a:ext cx="7434262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6300" y="1800000"/>
            <a:ext cx="7019925" cy="4244975"/>
          </a:xfrm>
        </p:spPr>
        <p:txBody>
          <a:bodyPr/>
          <a:lstStyle>
            <a:lvl1pPr>
              <a:defRPr sz="1800"/>
            </a:lvl1pPr>
            <a:lvl2pPr>
              <a:buFontTx/>
              <a:buNone/>
              <a:defRPr/>
            </a:lvl2pPr>
            <a:lvl5pPr>
              <a:defRPr lang="cs-CZ" dirty="0"/>
            </a:lvl5pPr>
          </a:lstStyle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945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945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1" y="1903413"/>
            <a:ext cx="36830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3413"/>
            <a:ext cx="3641725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VTP_PP_prezentace-01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" y="0"/>
            <a:ext cx="9132621" cy="6858000"/>
          </a:xfrm>
          <a:prstGeom prst="rect">
            <a:avLst/>
          </a:prstGeom>
        </p:spPr>
      </p:pic>
      <p:sp>
        <p:nvSpPr>
          <p:cNvPr id="1054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857374"/>
            <a:ext cx="7064375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cs-CZ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8999" y="1332195"/>
            <a:ext cx="7051675" cy="31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noProof="1" smtClean="0"/>
              <a:t>Místo na hlavní titulek</a:t>
            </a:r>
          </a:p>
        </p:txBody>
      </p:sp>
      <p:sp>
        <p:nvSpPr>
          <p:cNvPr id="105499" name="Rectangle 27"/>
          <p:cNvSpPr>
            <a:spLocks noChangeArrowheads="1"/>
          </p:cNvSpPr>
          <p:nvPr/>
        </p:nvSpPr>
        <p:spPr bwMode="auto">
          <a:xfrm>
            <a:off x="1114425" y="6584950"/>
            <a:ext cx="31988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endParaRPr lang="en-US" sz="1100" b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5500" name="Rectangle 28"/>
          <p:cNvSpPr>
            <a:spLocks noChangeArrowheads="1"/>
          </p:cNvSpPr>
          <p:nvPr/>
        </p:nvSpPr>
        <p:spPr bwMode="auto">
          <a:xfrm>
            <a:off x="8863013" y="6480175"/>
            <a:ext cx="17152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fld id="{3A80CA1B-01D2-466D-A35F-70D255AD3337}" type="slidenum">
              <a:rPr lang="en-US" sz="11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eaLnBrk="1" hangingPunct="1">
                <a:defRPr/>
              </a:pPr>
              <a:t>‹#›</a:t>
            </a:fld>
            <a:endParaRPr lang="en-US" sz="11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 userDrawn="1"/>
        </p:nvSpPr>
        <p:spPr bwMode="auto">
          <a:xfrm>
            <a:off x="506413" y="6448749"/>
            <a:ext cx="7434262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www.jvtp.cz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3" r:id="rId2"/>
    <p:sldLayoutId id="2147483712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02" r:id="rId13"/>
    <p:sldLayoutId id="2147483701" r:id="rId14"/>
    <p:sldLayoutId id="2147483700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200" b="1" cap="none">
          <a:solidFill>
            <a:srgbClr val="3987C8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2pPr>
      <a:lvl3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3pPr>
      <a:lvl4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4pPr>
      <a:lvl5pPr algn="l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5pPr>
      <a:lvl6pPr marL="457200" algn="l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6pPr>
      <a:lvl7pPr marL="914400" algn="l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7pPr>
      <a:lvl8pPr marL="1371600" algn="l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8pPr>
      <a:lvl9pPr marL="1828800" algn="l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rgbClr val="CA0039"/>
          </a:solidFill>
          <a:latin typeface="Tahoma" pitchFamily="34" charset="0"/>
          <a:cs typeface="Arial" charset="0"/>
        </a:defRPr>
      </a:lvl9pPr>
    </p:titleStyle>
    <p:bodyStyle>
      <a:lvl1pPr marL="265113" indent="-265113" algn="l" defTabSz="952500" rtl="0" eaLnBrk="0" fontAlgn="base" hangingPunct="0">
        <a:spcBef>
          <a:spcPct val="0"/>
        </a:spcBef>
        <a:spcAft>
          <a:spcPct val="30000"/>
        </a:spcAft>
        <a:buClr>
          <a:srgbClr val="9A9C9D"/>
        </a:buClr>
        <a:buFont typeface="Wingdings" pitchFamily="2" charset="2"/>
        <a:buNone/>
        <a:tabLst>
          <a:tab pos="266700" algn="l"/>
          <a:tab pos="627063" algn="l"/>
          <a:tab pos="806450" algn="l"/>
          <a:tab pos="1165225" algn="l"/>
          <a:tab pos="1344613" algn="l"/>
        </a:tabLst>
        <a:defRPr lang="cs-CZ" sz="1800" b="1" cap="none" dirty="0" smtClean="0">
          <a:solidFill>
            <a:srgbClr val="AFCA0B"/>
          </a:solidFill>
          <a:latin typeface="Arial" pitchFamily="34" charset="0"/>
          <a:ea typeface="+mn-ea"/>
          <a:cs typeface="Arial" pitchFamily="34" charset="0"/>
        </a:defRPr>
      </a:lvl1pPr>
      <a:lvl2pPr marL="269875" indent="0" algn="l" defTabSz="952500" rtl="0" eaLnBrk="0" fontAlgn="base" hangingPunct="0">
        <a:spcBef>
          <a:spcPct val="0"/>
        </a:spcBef>
        <a:spcAft>
          <a:spcPct val="30000"/>
        </a:spcAft>
        <a:buFont typeface="Arial"/>
        <a:buNone/>
        <a:tabLst>
          <a:tab pos="266700" algn="l"/>
          <a:tab pos="627063" algn="l"/>
          <a:tab pos="806450" algn="l"/>
          <a:tab pos="1165225" algn="l"/>
          <a:tab pos="1344613" algn="l"/>
        </a:tabLst>
        <a:defRPr lang="en-US" sz="1400" b="1" dirty="0" smtClean="0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lvl2pPr>
      <a:lvl3pPr marL="538163" algn="l" defTabSz="952500" rtl="0" eaLnBrk="0" fontAlgn="base" hangingPunct="0">
        <a:spcBef>
          <a:spcPct val="0"/>
        </a:spcBef>
        <a:spcAft>
          <a:spcPct val="30000"/>
        </a:spcAft>
        <a:buSzPct val="70000"/>
        <a:tabLst>
          <a:tab pos="266700" algn="l"/>
          <a:tab pos="538163" algn="l"/>
          <a:tab pos="627063" algn="l"/>
          <a:tab pos="1165225" algn="l"/>
          <a:tab pos="1344613" algn="l"/>
        </a:tabLst>
        <a:defRPr sz="1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538163" indent="0" algn="l" defTabSz="952500" rtl="0" eaLnBrk="0" fontAlgn="base" hangingPunct="0">
        <a:spcBef>
          <a:spcPct val="0"/>
        </a:spcBef>
        <a:spcAft>
          <a:spcPct val="0"/>
        </a:spcAft>
        <a:buClr>
          <a:srgbClr val="00684B"/>
        </a:buClr>
        <a:buFont typeface="Wingdings" pitchFamily="2" charset="2"/>
        <a:buNone/>
        <a:tabLst>
          <a:tab pos="266700" algn="l"/>
          <a:tab pos="627063" algn="l"/>
          <a:tab pos="806450" algn="l"/>
          <a:tab pos="896938" algn="l"/>
          <a:tab pos="1344613" algn="l"/>
        </a:tabLst>
        <a:defRPr sz="1400">
          <a:solidFill>
            <a:srgbClr val="595959"/>
          </a:solidFill>
          <a:latin typeface="Arial" pitchFamily="34" charset="0"/>
          <a:cs typeface="Arial" pitchFamily="34" charset="0"/>
        </a:defRPr>
      </a:lvl4pPr>
      <a:lvl5pPr marL="269875" algn="l" defTabSz="952500" rtl="0" eaLnBrk="0" fontAlgn="base" hangingPunct="0">
        <a:spcBef>
          <a:spcPct val="20000"/>
        </a:spcBef>
        <a:spcAft>
          <a:spcPct val="0"/>
        </a:spcAft>
        <a:tabLst>
          <a:tab pos="266700" algn="l"/>
          <a:tab pos="269875" algn="l"/>
          <a:tab pos="446088" algn="l"/>
          <a:tab pos="627063" algn="l"/>
        </a:tabLst>
        <a:defRPr sz="1400">
          <a:solidFill>
            <a:srgbClr val="595959"/>
          </a:solidFill>
          <a:latin typeface="Arial" pitchFamily="34" charset="0"/>
          <a:cs typeface="Arial" pitchFamily="34" charset="0"/>
        </a:defRPr>
      </a:lvl5pPr>
      <a:lvl6pPr marL="1803400" algn="l" defTabSz="952500" rtl="0" fontAlgn="base">
        <a:spcBef>
          <a:spcPct val="20000"/>
        </a:spcBef>
        <a:spcAft>
          <a:spcPct val="0"/>
        </a:spcAft>
        <a:tabLst>
          <a:tab pos="266700" algn="l"/>
          <a:tab pos="627063" algn="l"/>
          <a:tab pos="806450" algn="l"/>
          <a:tab pos="1165225" algn="l"/>
          <a:tab pos="1344613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260600" algn="l" defTabSz="952500" rtl="0" fontAlgn="base">
        <a:spcBef>
          <a:spcPct val="20000"/>
        </a:spcBef>
        <a:spcAft>
          <a:spcPct val="0"/>
        </a:spcAft>
        <a:tabLst>
          <a:tab pos="266700" algn="l"/>
          <a:tab pos="627063" algn="l"/>
          <a:tab pos="806450" algn="l"/>
          <a:tab pos="1165225" algn="l"/>
          <a:tab pos="1344613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17800" algn="l" defTabSz="952500" rtl="0" fontAlgn="base">
        <a:spcBef>
          <a:spcPct val="20000"/>
        </a:spcBef>
        <a:spcAft>
          <a:spcPct val="0"/>
        </a:spcAft>
        <a:tabLst>
          <a:tab pos="266700" algn="l"/>
          <a:tab pos="627063" algn="l"/>
          <a:tab pos="806450" algn="l"/>
          <a:tab pos="1165225" algn="l"/>
          <a:tab pos="1344613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75000" algn="l" defTabSz="952500" rtl="0" fontAlgn="base">
        <a:spcBef>
          <a:spcPct val="20000"/>
        </a:spcBef>
        <a:spcAft>
          <a:spcPct val="0"/>
        </a:spcAft>
        <a:tabLst>
          <a:tab pos="266700" algn="l"/>
          <a:tab pos="627063" algn="l"/>
          <a:tab pos="806450" algn="l"/>
          <a:tab pos="1165225" algn="l"/>
          <a:tab pos="1344613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5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7578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1800" b="0">
              <a:solidFill>
                <a:schemeClr val="tx1"/>
              </a:solidFill>
            </a:endParaRPr>
          </a:p>
        </p:txBody>
      </p:sp>
      <p:sp>
        <p:nvSpPr>
          <p:cNvPr id="401416" name="Rectangle 8"/>
          <p:cNvSpPr>
            <a:spLocks noChangeArrowheads="1"/>
          </p:cNvSpPr>
          <p:nvPr/>
        </p:nvSpPr>
        <p:spPr bwMode="auto">
          <a:xfrm>
            <a:off x="0" y="1725613"/>
            <a:ext cx="9144000" cy="5132387"/>
          </a:xfrm>
          <a:prstGeom prst="rect">
            <a:avLst/>
          </a:prstGeom>
          <a:solidFill>
            <a:srgbClr val="CA003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1800" b="0">
              <a:solidFill>
                <a:schemeClr val="tx1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92313"/>
            <a:ext cx="82296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pic>
        <p:nvPicPr>
          <p:cNvPr id="5126" name="Picture 6" descr="IC_zaklad_CMYK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7638" y="293688"/>
            <a:ext cx="957262" cy="119221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16" r:id="rId9"/>
    <p:sldLayoutId id="2147483715" r:id="rId10"/>
    <p:sldLayoutId id="2147483714" r:id="rId11"/>
  </p:sldLayoutIdLst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94606" y="2855513"/>
            <a:ext cx="5292285" cy="59093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20000"/>
              </a:lnSpc>
              <a:tabLst>
                <a:tab pos="566738" algn="l"/>
              </a:tabLst>
              <a:defRPr lang="en-US" sz="3200" b="1" cap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  <a:defRPr/>
            </a:pPr>
            <a:r>
              <a:rPr kumimoji="0" lang="cs-CZ" alt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987C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Jihočeský vědeckotechnický park, a.s. </a:t>
            </a:r>
            <a:r>
              <a:rPr lang="cs-CZ" altLang="de-DE" sz="2800" kern="0" dirty="0">
                <a:solidFill>
                  <a:srgbClr val="3987C8"/>
                </a:solidFill>
                <a:ea typeface="+mj-ea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987C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432300" y="368300"/>
            <a:ext cx="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Obrázek 7" descr="EU logo EEI CZ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891" y="6299499"/>
            <a:ext cx="2690856" cy="48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606" y="6352095"/>
            <a:ext cx="1454591" cy="43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633464"/>
              </p:ext>
            </p:extLst>
          </p:nvPr>
        </p:nvGraphicFramePr>
        <p:xfrm>
          <a:off x="5737939" y="691465"/>
          <a:ext cx="2988760" cy="161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6" imgW="8019977" imgH="4324320" progId="AcroExch.Document.11">
                  <p:embed/>
                </p:oleObj>
              </mc:Choice>
              <mc:Fallback>
                <p:oleObj name="Acrobat Document" r:id="rId6" imgW="8019977" imgH="43243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37939" y="691465"/>
                        <a:ext cx="2988760" cy="1611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6" y="3825137"/>
            <a:ext cx="3837694" cy="2317935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6325" y="1350302"/>
            <a:ext cx="7051675" cy="318805"/>
          </a:xfrm>
        </p:spPr>
        <p:txBody>
          <a:bodyPr/>
          <a:lstStyle/>
          <a:p>
            <a:r>
              <a:rPr lang="cs-CZ" dirty="0" smtClean="0"/>
              <a:t>Zasídlené firmy dle oborů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7" y="1811660"/>
            <a:ext cx="5124427" cy="27422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57" y="1811660"/>
            <a:ext cx="366775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Služby pro zasídlené firmy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0749" y="2054865"/>
            <a:ext cx="7019925" cy="424497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Zvýhodněné pronájmy vybavených prostor včetně přístrojového vybavení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Produkce vlastní elektrické energie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Dotační poradenství – semináře pro zasídlené firmy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Příprava společných projektů (OP PIK – aplikace s B64, OP Zaměstnanost s BCF)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Odborné semináře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Technická pomoc v souvislosti s pronájmem laboratorního zařízení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Zpracování analýz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JPV - zapojení zasídlených firem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Smart region - zapojení zasídlených firem do pracovních skupin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s-CZ" sz="24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s-CZ" sz="24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999" y="1211171"/>
            <a:ext cx="7051675" cy="318805"/>
          </a:xfrm>
        </p:spPr>
        <p:txBody>
          <a:bodyPr/>
          <a:lstStyle/>
          <a:p>
            <a:r>
              <a:rPr lang="cs-CZ" dirty="0" smtClean="0"/>
              <a:t>Spolupráce s VŠ a výzkumnými organizacemi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517" y="1651000"/>
            <a:ext cx="7796920" cy="4297656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Česko </a:t>
            </a:r>
            <a:r>
              <a:rPr lang="cs-CZ" sz="1600" dirty="0">
                <a:solidFill>
                  <a:schemeClr val="tx1"/>
                </a:solidFill>
              </a:rPr>
              <a:t>- rakouský projekt SIP SME (služby inovačnímu procesu MSP</a:t>
            </a:r>
            <a:r>
              <a:rPr lang="cs-CZ" sz="1600" dirty="0" smtClean="0">
                <a:solidFill>
                  <a:schemeClr val="tx1"/>
                </a:solidFill>
              </a:rPr>
              <a:t>)     </a:t>
            </a:r>
            <a:r>
              <a:rPr lang="cs-CZ" sz="1600" b="0" dirty="0" smtClean="0">
                <a:solidFill>
                  <a:schemeClr val="tx1"/>
                </a:solidFill>
              </a:rPr>
              <a:t>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partneři: Ekonomická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fakulta JU, </a:t>
            </a:r>
            <a:r>
              <a:rPr lang="de-AT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FH OÖ </a:t>
            </a:r>
            <a:r>
              <a:rPr lang="de-AT" sz="12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Forschungs</a:t>
            </a:r>
            <a:r>
              <a:rPr lang="de-AT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de-AT" sz="12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Entwicklungs</a:t>
            </a:r>
            <a:r>
              <a:rPr lang="de-AT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GmbH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AT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 </a:t>
            </a:r>
            <a:r>
              <a:rPr lang="de-AT" sz="12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Upper</a:t>
            </a:r>
            <a:r>
              <a:rPr lang="de-AT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Austria - OÖ Wirtschaftsagentur </a:t>
            </a:r>
            <a:r>
              <a:rPr lang="de-AT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GmbH</a:t>
            </a:r>
            <a:endParaRPr lang="cs-CZ" sz="12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Projekt </a:t>
            </a:r>
            <a:r>
              <a:rPr lang="cs-CZ" sz="1600" dirty="0">
                <a:solidFill>
                  <a:schemeClr val="tx1"/>
                </a:solidFill>
              </a:rPr>
              <a:t>Nové </a:t>
            </a:r>
            <a:r>
              <a:rPr lang="cs-CZ" sz="1600" dirty="0" err="1">
                <a:solidFill>
                  <a:schemeClr val="tx1"/>
                </a:solidFill>
              </a:rPr>
              <a:t>metabolomické</a:t>
            </a:r>
            <a:r>
              <a:rPr lang="cs-CZ" sz="1600" dirty="0">
                <a:solidFill>
                  <a:schemeClr val="tx1"/>
                </a:solidFill>
              </a:rPr>
              <a:t> technologie jako efektivní nástroj pro získávání poznatků v klinické chemii a </a:t>
            </a:r>
            <a:r>
              <a:rPr lang="cs-CZ" sz="1600" dirty="0" smtClean="0">
                <a:solidFill>
                  <a:schemeClr val="tx1"/>
                </a:solidFill>
              </a:rPr>
              <a:t>farmacii</a:t>
            </a:r>
            <a:r>
              <a:rPr lang="cs-CZ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partneři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Biologické centrum AV ČR </a:t>
            </a:r>
            <a:r>
              <a:rPr lang="cs-CZ" sz="12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v.v.i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.,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Johann Kepler </a:t>
            </a:r>
            <a:r>
              <a:rPr lang="cs-CZ" sz="12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Universitat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Linec,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nefinanční partneři: JVTP, a.s.,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Nemocnice České Budějovice, a. s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a Nemocnice Linec</a:t>
            </a:r>
            <a:endParaRPr lang="cs-CZ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Připravovaný projekt  SAB idea (Sociální inovace do podnikání)</a:t>
            </a:r>
            <a:r>
              <a:rPr lang="cs-CZ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partneři: Zdravotně sociální fakulta, BCF, SVTP</a:t>
            </a:r>
          </a:p>
          <a:p>
            <a:pPr marL="285750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Zemědělská </a:t>
            </a:r>
            <a:r>
              <a:rPr lang="cs-CZ" sz="1600" dirty="0" smtClean="0">
                <a:solidFill>
                  <a:schemeClr val="tx1"/>
                </a:solidFill>
              </a:rPr>
              <a:t>fakulta  JU                                                                                     </a:t>
            </a:r>
            <a:r>
              <a:rPr lang="cs-CZ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dlouhodobá spolupráce, stáže studentů, přednášky, exkurze, společné semináře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Fakulta rybářství a ochrany vod JU </a:t>
            </a:r>
          </a:p>
          <a:p>
            <a:pPr marL="0" indent="0">
              <a:spcAft>
                <a:spcPts val="0"/>
              </a:spcAft>
            </a:pPr>
            <a:r>
              <a:rPr lang="cs-CZ" sz="1600" dirty="0" smtClean="0">
                <a:solidFill>
                  <a:schemeClr val="tx1"/>
                </a:solidFill>
              </a:rPr>
              <a:t>	</a:t>
            </a:r>
            <a:r>
              <a:rPr lang="cs-CZ" sz="1200" b="0" dirty="0" smtClean="0">
                <a:solidFill>
                  <a:schemeClr val="tx1"/>
                </a:solidFill>
              </a:rPr>
              <a:t>pronájem konfokálního mikroskopu včetně recipročních služeb</a:t>
            </a:r>
            <a:endParaRPr lang="cs-CZ" sz="12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Spolupráce v rámci projektu JPV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  převažující spolupráce s VŠTE, JU ČB, BC AV ČR</a:t>
            </a:r>
          </a:p>
          <a:p>
            <a:pPr marL="285750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/>
                </a:solidFill>
              </a:rPr>
              <a:t>Spolupráce v rámci projektu Smart akcelerátor                                                                </a:t>
            </a:r>
            <a:r>
              <a:rPr lang="cs-CZ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připravovaná soutěž „O nejlepší podnikatelský záměr“ - spolupráce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VŠTE, JU ČB,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FM VŠE Jindřichův Hradec</a:t>
            </a:r>
            <a:endParaRPr lang="cs-CZ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58800" lvl="2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s-CZ" sz="16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58800" lvl="2" indent="-28575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s-CZ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50" y="1333278"/>
            <a:ext cx="7051675" cy="318805"/>
          </a:xfrm>
        </p:spPr>
        <p:txBody>
          <a:bodyPr/>
          <a:lstStyle/>
          <a:p>
            <a:r>
              <a:rPr lang="cs-CZ" dirty="0" smtClean="0"/>
              <a:t>Realizované projekty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/>
          <a:lstStyle/>
          <a:p>
            <a:pPr marL="0" indent="0">
              <a:lnSpc>
                <a:spcPct val="110000"/>
              </a:lnSpc>
              <a:spcAft>
                <a:spcPct val="35000"/>
              </a:spcAft>
            </a:pPr>
            <a:r>
              <a:rPr lang="cs-CZ" sz="1600" dirty="0">
                <a:solidFill>
                  <a:schemeClr val="tx1"/>
                </a:solidFill>
              </a:rPr>
              <a:t>Smart akcelerátor v Jihočeském </a:t>
            </a:r>
            <a:r>
              <a:rPr lang="cs-CZ" sz="1600" dirty="0" smtClean="0">
                <a:solidFill>
                  <a:schemeClr val="tx1"/>
                </a:solidFill>
              </a:rPr>
              <a:t>kraji (OP VVV)</a:t>
            </a:r>
          </a:p>
          <a:p>
            <a:pPr marL="0" indent="0">
              <a:lnSpc>
                <a:spcPct val="110000"/>
              </a:lnSpc>
              <a:spcAft>
                <a:spcPct val="35000"/>
              </a:spcAft>
            </a:pPr>
            <a:r>
              <a:rPr lang="cs-CZ" sz="1200" b="0" dirty="0" smtClean="0">
                <a:solidFill>
                  <a:schemeClr val="tx1"/>
                </a:solidFill>
              </a:rPr>
              <a:t>Doba realizace: 1.3.2016 – 31.8.2018</a:t>
            </a:r>
          </a:p>
          <a:p>
            <a:pPr marL="0" indent="0">
              <a:lnSpc>
                <a:spcPct val="110000"/>
              </a:lnSpc>
              <a:spcAft>
                <a:spcPct val="35000"/>
              </a:spcAft>
            </a:pPr>
            <a:r>
              <a:rPr lang="cs-CZ" sz="1200" b="0" dirty="0" smtClean="0">
                <a:solidFill>
                  <a:schemeClr val="tx1"/>
                </a:solidFill>
              </a:rPr>
              <a:t>Žadatel: Jihočeský kraj</a:t>
            </a:r>
          </a:p>
          <a:p>
            <a:pPr marL="0" indent="0">
              <a:lnSpc>
                <a:spcPct val="110000"/>
              </a:lnSpc>
              <a:spcAft>
                <a:spcPct val="35000"/>
              </a:spcAft>
            </a:pPr>
            <a:r>
              <a:rPr lang="cs-CZ" sz="1200" b="0" dirty="0" smtClean="0">
                <a:solidFill>
                  <a:schemeClr val="tx1"/>
                </a:solidFill>
              </a:rPr>
              <a:t>Partner: JVTP, a.s. – výk</a:t>
            </a:r>
            <a:r>
              <a:rPr lang="cs-CZ" sz="1200" b="0" dirty="0">
                <a:solidFill>
                  <a:schemeClr val="tx1"/>
                </a:solidFill>
              </a:rPr>
              <a:t>onná jednotka projektu  </a:t>
            </a:r>
          </a:p>
          <a:p>
            <a:r>
              <a:rPr lang="cs-CZ" sz="1200" b="0" i="1" dirty="0">
                <a:solidFill>
                  <a:schemeClr val="tx1"/>
                </a:solidFill>
              </a:rPr>
              <a:t>Hlavním cílem projektu je zvýšení konkurenceschopnosti regionu formou zefektivnění stávajícího</a:t>
            </a:r>
          </a:p>
          <a:p>
            <a:r>
              <a:rPr lang="cs-CZ" sz="1200" b="0" i="1" dirty="0">
                <a:solidFill>
                  <a:schemeClr val="tx1"/>
                </a:solidFill>
              </a:rPr>
              <a:t>regionálního inovačního systému, který využije silné stránky kraje a zapojí klíčové regionální</a:t>
            </a:r>
          </a:p>
          <a:p>
            <a:r>
              <a:rPr lang="cs-CZ" sz="1200" b="0" i="1" dirty="0" err="1">
                <a:solidFill>
                  <a:schemeClr val="tx1"/>
                </a:solidFill>
              </a:rPr>
              <a:t>stakeholdery</a:t>
            </a:r>
            <a:r>
              <a:rPr lang="cs-CZ" sz="1200" b="0" i="1" dirty="0" smtClean="0">
                <a:solidFill>
                  <a:schemeClr val="tx1"/>
                </a:solidFill>
              </a:rPr>
              <a:t>.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Projektový tým:  RIS3 manažer, 3 RIS 3 </a:t>
            </a:r>
            <a:r>
              <a:rPr lang="cs-CZ" sz="1200" b="0" dirty="0" err="1" smtClean="0">
                <a:solidFill>
                  <a:schemeClr val="tx1"/>
                </a:solidFill>
              </a:rPr>
              <a:t>developerky</a:t>
            </a:r>
            <a:r>
              <a:rPr lang="cs-CZ" sz="1200" b="0" dirty="0" smtClean="0">
                <a:solidFill>
                  <a:schemeClr val="tx1"/>
                </a:solidFill>
              </a:rPr>
              <a:t> strategických projektů (Kvalitní </a:t>
            </a:r>
            <a:r>
              <a:rPr lang="cs-CZ" sz="1200" b="0" dirty="0">
                <a:solidFill>
                  <a:schemeClr val="tx1"/>
                </a:solidFill>
              </a:rPr>
              <a:t>lidské zdroje, </a:t>
            </a:r>
            <a:r>
              <a:rPr lang="cs-CZ" sz="1200" b="0" dirty="0" smtClean="0">
                <a:solidFill>
                  <a:schemeClr val="tx1"/>
                </a:solidFill>
              </a:rPr>
              <a:t>				       Spolupráce </a:t>
            </a:r>
            <a:r>
              <a:rPr lang="cs-CZ" sz="1200" b="0" dirty="0">
                <a:solidFill>
                  <a:schemeClr val="tx1"/>
                </a:solidFill>
              </a:rPr>
              <a:t>a technologický transfer a </a:t>
            </a:r>
            <a:r>
              <a:rPr lang="cs-CZ" sz="1200" b="0" dirty="0" smtClean="0">
                <a:solidFill>
                  <a:schemeClr val="tx1"/>
                </a:solidFill>
              </a:rPr>
              <a:t>Rozvoj podnikání), analytik, finanční manažer a               	                    asistentka)</a:t>
            </a:r>
          </a:p>
          <a:p>
            <a:r>
              <a:rPr lang="cs-CZ" sz="1200" b="0" dirty="0" smtClean="0">
                <a:solidFill>
                  <a:schemeClr val="tx1"/>
                </a:solidFill>
              </a:rPr>
              <a:t>Aktivity projektu: </a:t>
            </a:r>
            <a:r>
              <a:rPr lang="cs-CZ" sz="1200" b="0" dirty="0">
                <a:solidFill>
                  <a:schemeClr val="tx1"/>
                </a:solidFill>
              </a:rPr>
              <a:t>Řízení </a:t>
            </a:r>
            <a:r>
              <a:rPr lang="cs-CZ" sz="1200" b="0" dirty="0" smtClean="0">
                <a:solidFill>
                  <a:schemeClr val="tx1"/>
                </a:solidFill>
              </a:rPr>
              <a:t>projektu, </a:t>
            </a:r>
            <a:r>
              <a:rPr lang="cs-CZ" sz="1200" b="0" dirty="0">
                <a:solidFill>
                  <a:schemeClr val="tx1"/>
                </a:solidFill>
              </a:rPr>
              <a:t>Základní </a:t>
            </a:r>
            <a:r>
              <a:rPr lang="cs-CZ" sz="1200" b="0" dirty="0" smtClean="0">
                <a:solidFill>
                  <a:schemeClr val="tx1"/>
                </a:solidFill>
              </a:rPr>
              <a:t>tým, Vzdělávání,</a:t>
            </a:r>
            <a:r>
              <a:rPr lang="cs-CZ" sz="1200" b="0" dirty="0">
                <a:solidFill>
                  <a:schemeClr val="tx1"/>
                </a:solidFill>
              </a:rPr>
              <a:t> </a:t>
            </a:r>
            <a:r>
              <a:rPr lang="cs-CZ" sz="1200" b="0" dirty="0" smtClean="0">
                <a:solidFill>
                  <a:schemeClr val="tx1"/>
                </a:solidFill>
              </a:rPr>
              <a:t>Mapování, Asistence, </a:t>
            </a:r>
            <a:r>
              <a:rPr lang="cs-CZ" sz="1200" b="0" dirty="0" err="1" smtClean="0">
                <a:solidFill>
                  <a:schemeClr val="tx1"/>
                </a:solidFill>
              </a:rPr>
              <a:t>Twinning</a:t>
            </a:r>
            <a:r>
              <a:rPr lang="cs-CZ" sz="1200" b="0" dirty="0" smtClean="0">
                <a:solidFill>
                  <a:schemeClr val="tx1"/>
                </a:solidFill>
              </a:rPr>
              <a:t> a </a:t>
            </a:r>
          </a:p>
          <a:p>
            <a:r>
              <a:rPr lang="cs-CZ" sz="1200" b="0" dirty="0">
                <a:solidFill>
                  <a:schemeClr val="tx1"/>
                </a:solidFill>
              </a:rPr>
              <a:t>	</a:t>
            </a:r>
            <a:r>
              <a:rPr lang="cs-CZ" sz="1200" b="0" dirty="0" smtClean="0">
                <a:solidFill>
                  <a:schemeClr val="tx1"/>
                </a:solidFill>
              </a:rPr>
              <a:t>			        Propagace</a:t>
            </a:r>
            <a:endParaRPr lang="cs-CZ" sz="1200" b="0" dirty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Celkové způsobilé výdaje projektu: 28 455 tis. Kč,  z toho JVTP, a.s. </a:t>
            </a:r>
            <a:r>
              <a:rPr lang="cs-CZ" sz="1200" b="0" dirty="0">
                <a:solidFill>
                  <a:schemeClr val="tx1"/>
                </a:solidFill>
              </a:rPr>
              <a:t>12 </a:t>
            </a:r>
            <a:r>
              <a:rPr lang="cs-CZ" sz="1200" b="0" dirty="0" smtClean="0">
                <a:solidFill>
                  <a:schemeClr val="tx1"/>
                </a:solidFill>
              </a:rPr>
              <a:t>984 tis. Kč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7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572" y="1313276"/>
            <a:ext cx="7051675" cy="318805"/>
          </a:xfrm>
        </p:spPr>
        <p:txBody>
          <a:bodyPr/>
          <a:lstStyle/>
          <a:p>
            <a:r>
              <a:rPr lang="cs-CZ" dirty="0" smtClean="0"/>
              <a:t>Realizované projekty</a:t>
            </a:r>
            <a:endParaRPr lang="cs-CZ" dirty="0"/>
          </a:p>
        </p:txBody>
      </p:sp>
      <p:sp>
        <p:nvSpPr>
          <p:cNvPr id="8" name="Nadpis 1"/>
          <p:cNvSpPr txBox="1">
            <a:spLocks/>
          </p:cNvSpPr>
          <p:nvPr/>
        </p:nvSpPr>
        <p:spPr bwMode="auto">
          <a:xfrm>
            <a:off x="584572" y="1780147"/>
            <a:ext cx="7051675" cy="22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200" b="1" cap="none">
                <a:solidFill>
                  <a:srgbClr val="3987C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A0039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cs-CZ" sz="1600" kern="0" dirty="0" smtClean="0">
                <a:solidFill>
                  <a:schemeClr val="tx1"/>
                </a:solidFill>
              </a:rPr>
              <a:t>Jihočeské podnikatelské vouchery</a:t>
            </a:r>
            <a:endParaRPr lang="cs-CZ" sz="1600" kern="0" dirty="0">
              <a:solidFill>
                <a:schemeClr val="tx1"/>
              </a:solidFill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84572" y="2048435"/>
            <a:ext cx="7019925" cy="4244975"/>
          </a:xfrm>
        </p:spPr>
        <p:txBody>
          <a:bodyPr/>
          <a:lstStyle/>
          <a:p>
            <a:pPr eaLnBrk="1" hangingPunct="1"/>
            <a:r>
              <a:rPr lang="cs-CZ" sz="1400" dirty="0" smtClean="0"/>
              <a:t>Stručný popis:</a:t>
            </a:r>
          </a:p>
          <a:p>
            <a:pPr marL="0"/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Dotační nástroj pro podporu spolupráce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malých a středních podniků z Jihočeského kraje a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výzkumných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organizací. Dotace na nákup služeb od výzkumných organizací až 75 %.</a:t>
            </a:r>
            <a:endParaRPr lang="cs-CZ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/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Garantem je Jihočeský 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kraj, administrátor </a:t>
            </a:r>
            <a:r>
              <a:rPr lang="cs-CZ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poskytovatel dotace je JVTP, a.s</a:t>
            </a:r>
            <a:r>
              <a:rPr lang="cs-CZ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1200" b="0" dirty="0"/>
          </a:p>
          <a:p>
            <a:pPr marL="0"/>
            <a:endParaRPr lang="cs-CZ" sz="14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/>
            <a:endParaRPr lang="cs-CZ" sz="14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237072"/>
              </p:ext>
            </p:extLst>
          </p:nvPr>
        </p:nvGraphicFramePr>
        <p:xfrm>
          <a:off x="584572" y="3160634"/>
          <a:ext cx="5621519" cy="2931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ovéPole 12"/>
          <p:cNvSpPr txBox="1"/>
          <p:nvPr/>
        </p:nvSpPr>
        <p:spPr bwMode="auto">
          <a:xfrm>
            <a:off x="6522916" y="3160634"/>
            <a:ext cx="192459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r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Alokace: </a:t>
            </a:r>
            <a:r>
              <a:rPr lang="cs-CZ" sz="1200" b="0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2 mil. Kč</a:t>
            </a:r>
          </a:p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r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Z toho 100 tis. na administraci </a:t>
            </a:r>
          </a:p>
        </p:txBody>
      </p:sp>
    </p:spTree>
    <p:extLst>
      <p:ext uri="{BB962C8B-B14F-4D97-AF65-F5344CB8AC3E}">
        <p14:creationId xmlns:p14="http://schemas.microsoft.com/office/powerpoint/2010/main" val="35447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Realizované projekty </a:t>
            </a:r>
            <a:r>
              <a:rPr lang="cs-CZ" dirty="0" smtClean="0"/>
              <a:t>JPV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Jihočeské podnikatelské vouchery</a:t>
            </a:r>
          </a:p>
        </p:txBody>
      </p:sp>
      <p:graphicFrame>
        <p:nvGraphicFramePr>
          <p:cNvPr id="5" name="Group 1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565313"/>
              </p:ext>
            </p:extLst>
          </p:nvPr>
        </p:nvGraphicFramePr>
        <p:xfrm>
          <a:off x="888999" y="1800000"/>
          <a:ext cx="4072071" cy="1130028"/>
        </p:xfrm>
        <a:graphic>
          <a:graphicData uri="http://schemas.openxmlformats.org/drawingml/2006/table">
            <a:tbl>
              <a:tblPr/>
              <a:tblGrid>
                <a:gridCol w="1281873"/>
                <a:gridCol w="930066"/>
                <a:gridCol w="930066"/>
                <a:gridCol w="930066"/>
              </a:tblGrid>
              <a:tr h="282798">
                <a:tc>
                  <a:txBody>
                    <a:bodyPr/>
                    <a:lstStyle/>
                    <a:p>
                      <a:pPr marL="265113" marR="0" lvl="0" indent="-265113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9A9C9D"/>
                        </a:buClr>
                        <a:buSzTx/>
                        <a:buFont typeface="Wingdings" pitchFamily="2" charset="2"/>
                        <a:buNone/>
                        <a:tabLst>
                          <a:tab pos="266700" algn="l"/>
                          <a:tab pos="627063" algn="l"/>
                          <a:tab pos="806450" algn="l"/>
                          <a:tab pos="1165225" algn="l"/>
                          <a:tab pos="1344613" algn="l"/>
                        </a:tabLst>
                      </a:pPr>
                      <a:endParaRPr kumimoji="0" lang="cs-CZ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38" marR="83638" marT="43492" marB="434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87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cs-CZ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Výzva 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87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cs-CZ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Výzva 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87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cs-CZ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Výzva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87C8"/>
                    </a:solidFill>
                  </a:tcPr>
                </a:tc>
              </a:tr>
              <a:tr h="28279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cs-CZ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Přijaté </a:t>
                      </a:r>
                      <a:r>
                        <a:rPr kumimoji="0" lang="cs-CZ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žádosti</a:t>
                      </a:r>
                      <a:endParaRPr kumimoji="0" lang="cs-CZ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FCA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79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cs-CZ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Zamítnuté žádosti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FCA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634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cs-CZ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Podpořené žádosti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FCA0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7903627"/>
              </p:ext>
            </p:extLst>
          </p:nvPr>
        </p:nvGraphicFramePr>
        <p:xfrm>
          <a:off x="876300" y="31159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ovéPole 7"/>
          <p:cNvSpPr txBox="1"/>
          <p:nvPr/>
        </p:nvSpPr>
        <p:spPr bwMode="auto">
          <a:xfrm>
            <a:off x="5744393" y="2083142"/>
            <a:ext cx="2615836" cy="56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r>
              <a:rPr lang="cs-CZ" sz="1600" b="0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Rostoucí počet přijatých i zamítnutých žádostí</a:t>
            </a:r>
            <a:endParaRPr lang="cs-CZ" sz="1600" b="0" kern="0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 bwMode="auto">
          <a:xfrm>
            <a:off x="5744393" y="3115901"/>
            <a:ext cx="2929346" cy="325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r>
              <a:rPr lang="cs-CZ" sz="1600" b="0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Územní struktura žadatelů je variabilnější</a:t>
            </a:r>
          </a:p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endParaRPr lang="cs-CZ" sz="1600" b="0" kern="0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r>
              <a:rPr lang="cs-CZ" sz="1600" b="0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Neúčast byla zaznamenána u ORP Blatná, Strakonice, Vimperk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566738" algn="l"/>
              </a:tabLst>
            </a:pPr>
            <a:r>
              <a:rPr lang="cs-CZ" sz="1600" b="0" kern="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Kategorie „Ostatní“: Dačice, Český Krumlov, Kaplice, Milevsko, Trhové Sviny, Týn </a:t>
            </a:r>
            <a:r>
              <a:rPr lang="cs-CZ" sz="1600" b="0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nad Vltavou</a:t>
            </a:r>
          </a:p>
          <a:p>
            <a:pPr marL="285750" marR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6738" algn="l"/>
              </a:tabLst>
            </a:pPr>
            <a:endParaRPr kumimoji="0" lang="cs-CZ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0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Realizované </a:t>
            </a:r>
            <a:r>
              <a:rPr lang="cs-CZ" dirty="0" smtClean="0"/>
              <a:t>projekty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Jihočeské podnikatelské vouchery</a:t>
            </a:r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440369"/>
              </p:ext>
            </p:extLst>
          </p:nvPr>
        </p:nvGraphicFramePr>
        <p:xfrm>
          <a:off x="888999" y="2102987"/>
          <a:ext cx="6162676" cy="4090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647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Realizované </a:t>
            </a:r>
            <a:r>
              <a:rPr lang="cs-CZ" dirty="0" smtClean="0"/>
              <a:t>projekty</a:t>
            </a:r>
            <a:endParaRPr 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54805" y="1781892"/>
            <a:ext cx="7501518" cy="4244975"/>
          </a:xfrm>
          <a:solidFill>
            <a:schemeClr val="accent1"/>
          </a:solidFill>
        </p:spPr>
        <p:txBody>
          <a:bodyPr/>
          <a:lstStyle/>
          <a:p>
            <a:pPr marL="0" indent="0">
              <a:lnSpc>
                <a:spcPct val="110000"/>
              </a:lnSpc>
              <a:spcAft>
                <a:spcPct val="35000"/>
              </a:spcAft>
            </a:pPr>
            <a:r>
              <a:rPr lang="cs-CZ" dirty="0" smtClean="0"/>
              <a:t>	</a:t>
            </a:r>
            <a:r>
              <a:rPr lang="cs-CZ" sz="1600" dirty="0" smtClean="0">
                <a:solidFill>
                  <a:schemeClr val="tx1"/>
                </a:solidFill>
              </a:rPr>
              <a:t>Jižní Čechy olympijské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sz="1200" dirty="0" smtClean="0">
                <a:solidFill>
                  <a:schemeClr val="tx1"/>
                </a:solidFill>
              </a:rPr>
              <a:t>Jihočeský </a:t>
            </a:r>
            <a:r>
              <a:rPr lang="cs-CZ" sz="1200" dirty="0">
                <a:solidFill>
                  <a:schemeClr val="tx1"/>
                </a:solidFill>
              </a:rPr>
              <a:t>vědeckotechnický park se v roli koordinátora podílel na přípravě interaktivní expozice na podporu technického vzdělávání Ministerstva průmyslu a obchodu v rámci akce Olympijský park Rio — Lipno 2016 (5.-22.8.2016</a:t>
            </a:r>
            <a:r>
              <a:rPr lang="cs-CZ" sz="1200" dirty="0" smtClean="0">
                <a:solidFill>
                  <a:schemeClr val="tx1"/>
                </a:solidFill>
              </a:rPr>
              <a:t>).</a:t>
            </a:r>
          </a:p>
          <a:p>
            <a:endParaRPr lang="cs-CZ" sz="1200" b="0" dirty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	</a:t>
            </a:r>
            <a:r>
              <a:rPr lang="cs-CZ" sz="1200" dirty="0" smtClean="0">
                <a:solidFill>
                  <a:schemeClr val="tx1"/>
                </a:solidFill>
              </a:rPr>
              <a:t>Expozice </a:t>
            </a:r>
            <a:r>
              <a:rPr lang="cs-CZ" sz="1200" dirty="0">
                <a:solidFill>
                  <a:schemeClr val="tx1"/>
                </a:solidFill>
              </a:rPr>
              <a:t>byla připravena ve spolupráci s pěti jihočeskými středními a vysokými školami: </a:t>
            </a:r>
            <a:endParaRPr lang="cs-CZ" sz="1200" dirty="0" smtClean="0">
              <a:solidFill>
                <a:schemeClr val="tx1"/>
              </a:solidFill>
            </a:endParaRPr>
          </a:p>
          <a:p>
            <a:endParaRPr lang="cs-CZ" sz="1200" b="0" dirty="0">
              <a:solidFill>
                <a:schemeClr val="tx1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tx1"/>
                </a:solidFill>
              </a:rPr>
              <a:t>	Vyšší </a:t>
            </a:r>
            <a:r>
              <a:rPr lang="cs-CZ" sz="1200" b="0" dirty="0">
                <a:solidFill>
                  <a:schemeClr val="tx1"/>
                </a:solidFill>
              </a:rPr>
              <a:t>odbornou školou, střední průmyslovou školou a střední odbornou školou řemesel a služeb ze Strakonic,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tx1"/>
                </a:solidFill>
              </a:rPr>
              <a:t>	Střední </a:t>
            </a:r>
            <a:r>
              <a:rPr lang="cs-CZ" sz="1200" b="0" dirty="0">
                <a:solidFill>
                  <a:schemeClr val="tx1"/>
                </a:solidFill>
              </a:rPr>
              <a:t>odbornou školou strojní a elektrotechnickou Velešín,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tx1"/>
                </a:solidFill>
              </a:rPr>
              <a:t>	Vysokou </a:t>
            </a:r>
            <a:r>
              <a:rPr lang="cs-CZ" sz="1200" b="0" dirty="0">
                <a:solidFill>
                  <a:schemeClr val="tx1"/>
                </a:solidFill>
              </a:rPr>
              <a:t>školou technickou a ekonomickou v Českých Budějovicích,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tx1"/>
                </a:solidFill>
              </a:rPr>
              <a:t>	Jihočeskou </a:t>
            </a:r>
            <a:r>
              <a:rPr lang="cs-CZ" sz="1200" b="0" dirty="0">
                <a:solidFill>
                  <a:schemeClr val="tx1"/>
                </a:solidFill>
              </a:rPr>
              <a:t>univerzitou v Českých Budějovicích,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tx1"/>
                </a:solidFill>
              </a:rPr>
              <a:t>	Vyšší </a:t>
            </a:r>
            <a:r>
              <a:rPr lang="cs-CZ" sz="1200" b="0" dirty="0">
                <a:solidFill>
                  <a:schemeClr val="tx1"/>
                </a:solidFill>
              </a:rPr>
              <a:t>odbornou školou, střední průmyslovou školou automobilní a technickou z Českých Budějovic. </a:t>
            </a:r>
          </a:p>
          <a:p>
            <a:pPr marL="0" indent="0">
              <a:lnSpc>
                <a:spcPct val="110000"/>
              </a:lnSpc>
              <a:spcAft>
                <a:spcPct val="35000"/>
              </a:spcAft>
            </a:pPr>
            <a:endParaRPr lang="cs-CZ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457450" y="2752725"/>
            <a:ext cx="5991225" cy="2943225"/>
          </a:xfrm>
          <a:prstGeom prst="rect">
            <a:avLst/>
          </a:prstGeom>
        </p:spPr>
        <p:txBody>
          <a:bodyPr lIns="0" rIns="0"/>
          <a:lstStyle/>
          <a:p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Děkuji za pozornost.</a:t>
            </a:r>
            <a:r>
              <a:rPr kumimoji="0" lang="cs-CZ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cs-CZ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cs-CZ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lang="cs-CZ" sz="1800" b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T: +420 </a:t>
            </a:r>
            <a:r>
              <a:rPr lang="cs-CZ" sz="1800" b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383 579 </a:t>
            </a:r>
            <a:r>
              <a:rPr lang="cs-CZ" sz="1800" b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111</a:t>
            </a:r>
          </a:p>
          <a:p>
            <a:r>
              <a:rPr lang="cs-CZ" sz="1800" b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E: </a:t>
            </a:r>
            <a:r>
              <a:rPr lang="cs-CZ" sz="1800" b="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info@jvtp.cz</a:t>
            </a:r>
          </a:p>
          <a:p>
            <a:endParaRPr lang="cs-CZ" sz="18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kumimoji="0" lang="cs-CZ" sz="2400" i="0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www.jvtp.cz</a:t>
            </a:r>
            <a:endParaRPr kumimoji="0" lang="cs-CZ" sz="2400" i="0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1" y="1350211"/>
            <a:ext cx="4907280" cy="24917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07" y="3630704"/>
            <a:ext cx="4648200" cy="23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Informace o projektu Rozvoj JVTP Etapa IIA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Projekt byl spolufinancován z Operačního  programu </a:t>
            </a:r>
            <a:r>
              <a:rPr lang="cs-CZ" sz="1400" dirty="0">
                <a:solidFill>
                  <a:schemeClr val="accent4"/>
                </a:solidFill>
              </a:rPr>
              <a:t>Podnikání a inovace, </a:t>
            </a:r>
            <a:endParaRPr lang="cs-CZ" sz="1400" dirty="0" smtClean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program </a:t>
            </a:r>
            <a:r>
              <a:rPr lang="cs-CZ" sz="1400" dirty="0">
                <a:solidFill>
                  <a:schemeClr val="accent4"/>
                </a:solidFill>
              </a:rPr>
              <a:t>Prosperita ve výši </a:t>
            </a:r>
            <a:r>
              <a:rPr lang="cs-CZ" sz="1400" dirty="0" smtClean="0">
                <a:solidFill>
                  <a:schemeClr val="accent4"/>
                </a:solidFill>
              </a:rPr>
              <a:t>75</a:t>
            </a:r>
            <a:r>
              <a:rPr lang="cs-CZ" sz="1400" dirty="0">
                <a:solidFill>
                  <a:schemeClr val="accent4"/>
                </a:solidFill>
              </a:rPr>
              <a:t>% způsobilých výdajů projektu</a:t>
            </a:r>
          </a:p>
          <a:p>
            <a:pPr marL="144000">
              <a:spcAft>
                <a:spcPts val="0"/>
              </a:spcAft>
            </a:pPr>
            <a:endParaRPr lang="cs-CZ" sz="1400" dirty="0" smtClean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r>
              <a:rPr lang="cs-CZ" sz="1400" dirty="0">
                <a:solidFill>
                  <a:schemeClr val="accent4"/>
                </a:solidFill>
              </a:rPr>
              <a:t>Investor:		Jihočeský vědeckotechnický park, a.s. (100% akcionář je Jihočeský </a:t>
            </a:r>
          </a:p>
          <a:p>
            <a:pPr marL="144000">
              <a:spcAft>
                <a:spcPts val="0"/>
              </a:spcAft>
            </a:pPr>
            <a:r>
              <a:rPr lang="cs-CZ" sz="1400" dirty="0">
                <a:solidFill>
                  <a:schemeClr val="accent4"/>
                </a:solidFill>
              </a:rPr>
              <a:t>					kraj</a:t>
            </a:r>
            <a:r>
              <a:rPr lang="cs-CZ" sz="1400" dirty="0" smtClean="0">
                <a:solidFill>
                  <a:schemeClr val="accent4"/>
                </a:solidFill>
              </a:rPr>
              <a:t>)</a:t>
            </a:r>
          </a:p>
          <a:p>
            <a:pPr marL="144000">
              <a:spcAft>
                <a:spcPts val="0"/>
              </a:spcAft>
            </a:pPr>
            <a:endParaRPr lang="cs-CZ" sz="1400" dirty="0" smtClean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Termín realizace:				2013 - 2015		</a:t>
            </a:r>
          </a:p>
          <a:p>
            <a:pPr marL="144000">
              <a:spcAft>
                <a:spcPts val="0"/>
              </a:spcAft>
            </a:pPr>
            <a:endParaRPr lang="cs-CZ" sz="1400" dirty="0" smtClean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Skutečná výše dotace:			101 </a:t>
            </a:r>
            <a:r>
              <a:rPr lang="cs-CZ" sz="1400" dirty="0">
                <a:solidFill>
                  <a:schemeClr val="accent4"/>
                </a:solidFill>
              </a:rPr>
              <a:t>883 919 </a:t>
            </a:r>
            <a:r>
              <a:rPr lang="cs-CZ" sz="1400" dirty="0" smtClean="0">
                <a:solidFill>
                  <a:schemeClr val="accent4"/>
                </a:solidFill>
              </a:rPr>
              <a:t>Kč	</a:t>
            </a: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Způsobilé </a:t>
            </a:r>
            <a:r>
              <a:rPr lang="cs-CZ" sz="1400" dirty="0">
                <a:solidFill>
                  <a:schemeClr val="accent4"/>
                </a:solidFill>
              </a:rPr>
              <a:t>výdaje </a:t>
            </a:r>
            <a:r>
              <a:rPr lang="cs-CZ" sz="1400" dirty="0" smtClean="0">
                <a:solidFill>
                  <a:schemeClr val="accent4"/>
                </a:solidFill>
              </a:rPr>
              <a:t>projektu:		 	</a:t>
            </a:r>
            <a:r>
              <a:rPr lang="cs-CZ" sz="1400" dirty="0">
                <a:solidFill>
                  <a:schemeClr val="tx1"/>
                </a:solidFill>
              </a:rPr>
              <a:t>135 889 056 </a:t>
            </a:r>
            <a:r>
              <a:rPr lang="cs-CZ" sz="1400" dirty="0" smtClean="0">
                <a:solidFill>
                  <a:schemeClr val="accent4"/>
                </a:solidFill>
              </a:rPr>
              <a:t>Kč</a:t>
            </a:r>
            <a:endParaRPr lang="cs-CZ" sz="1400" dirty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endParaRPr lang="cs-CZ" sz="1400" dirty="0" smtClean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Předfinancování  ze strany </a:t>
            </a:r>
            <a:r>
              <a:rPr lang="cs-CZ" sz="1400" dirty="0" err="1" smtClean="0">
                <a:solidFill>
                  <a:schemeClr val="accent4"/>
                </a:solidFill>
              </a:rPr>
              <a:t>Jč</a:t>
            </a:r>
            <a:r>
              <a:rPr lang="cs-CZ" sz="1400" dirty="0" smtClean="0">
                <a:solidFill>
                  <a:schemeClr val="accent4"/>
                </a:solidFill>
              </a:rPr>
              <a:t> kraje formou </a:t>
            </a: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poskytnuté </a:t>
            </a:r>
            <a:r>
              <a:rPr lang="cs-CZ" sz="1400" dirty="0">
                <a:solidFill>
                  <a:schemeClr val="accent4"/>
                </a:solidFill>
              </a:rPr>
              <a:t>návratné finanční výpomoci ve výši 	</a:t>
            </a:r>
            <a:r>
              <a:rPr lang="cs-CZ" sz="1400" dirty="0">
                <a:solidFill>
                  <a:schemeClr val="tx1"/>
                </a:solidFill>
              </a:rPr>
              <a:t>103 539 206 </a:t>
            </a:r>
            <a:r>
              <a:rPr lang="cs-CZ" sz="1400" dirty="0" smtClean="0">
                <a:solidFill>
                  <a:schemeClr val="accent4"/>
                </a:solidFill>
              </a:rPr>
              <a:t>Kč</a:t>
            </a:r>
          </a:p>
          <a:p>
            <a:pPr marL="144000">
              <a:spcAft>
                <a:spcPts val="0"/>
              </a:spcAft>
            </a:pPr>
            <a:endParaRPr lang="cs-CZ" sz="1400" dirty="0" smtClean="0">
              <a:solidFill>
                <a:schemeClr val="accent4"/>
              </a:solidFill>
            </a:endParaRPr>
          </a:p>
          <a:p>
            <a:pPr marL="144000">
              <a:spcAft>
                <a:spcPts val="0"/>
              </a:spcAft>
            </a:pPr>
            <a:r>
              <a:rPr lang="cs-CZ" sz="1400" dirty="0" smtClean="0">
                <a:solidFill>
                  <a:schemeClr val="accent4"/>
                </a:solidFill>
              </a:rPr>
              <a:t>Celková vybudovaná  </a:t>
            </a:r>
            <a:r>
              <a:rPr lang="cs-CZ" sz="1400" dirty="0">
                <a:solidFill>
                  <a:schemeClr val="accent4"/>
                </a:solidFill>
              </a:rPr>
              <a:t>plocha: 	</a:t>
            </a:r>
            <a:r>
              <a:rPr lang="cs-CZ" sz="1400" dirty="0" smtClean="0">
                <a:solidFill>
                  <a:schemeClr val="accent4"/>
                </a:solidFill>
              </a:rPr>
              <a:t>		3</a:t>
            </a:r>
            <a:r>
              <a:rPr lang="cs-CZ" sz="1400" dirty="0">
                <a:solidFill>
                  <a:schemeClr val="accent4"/>
                </a:solidFill>
              </a:rPr>
              <a:t> </a:t>
            </a:r>
            <a:r>
              <a:rPr lang="cs-CZ" sz="1400" dirty="0" smtClean="0">
                <a:solidFill>
                  <a:schemeClr val="accent4"/>
                </a:solidFill>
              </a:rPr>
              <a:t>108 </a:t>
            </a:r>
            <a:r>
              <a:rPr lang="cs-CZ" sz="1400" dirty="0">
                <a:solidFill>
                  <a:schemeClr val="accent4"/>
                </a:solidFill>
              </a:rPr>
              <a:t>m</a:t>
            </a:r>
            <a:r>
              <a:rPr lang="cs-CZ" sz="1400" baseline="30000" dirty="0">
                <a:solidFill>
                  <a:schemeClr val="accent4"/>
                </a:solidFill>
              </a:rPr>
              <a:t>2</a:t>
            </a:r>
            <a:r>
              <a:rPr lang="cs-CZ" sz="1400" dirty="0">
                <a:solidFill>
                  <a:schemeClr val="accent4"/>
                </a:solidFill>
              </a:rPr>
              <a:t> </a:t>
            </a:r>
          </a:p>
          <a:p>
            <a:pPr marL="144000">
              <a:spcAft>
                <a:spcPts val="0"/>
              </a:spcAft>
            </a:pPr>
            <a:r>
              <a:rPr lang="cs-CZ" sz="1400" dirty="0">
                <a:solidFill>
                  <a:schemeClr val="accent4"/>
                </a:solidFill>
              </a:rPr>
              <a:t>Plocha k pronájmu: 	</a:t>
            </a:r>
            <a:r>
              <a:rPr lang="cs-CZ" sz="1400" dirty="0" smtClean="0">
                <a:solidFill>
                  <a:schemeClr val="accent4"/>
                </a:solidFill>
              </a:rPr>
              <a:t>			cca </a:t>
            </a:r>
            <a:r>
              <a:rPr lang="cs-CZ" sz="1400" dirty="0">
                <a:solidFill>
                  <a:schemeClr val="accent4"/>
                </a:solidFill>
              </a:rPr>
              <a:t>2000 </a:t>
            </a:r>
            <a:r>
              <a:rPr lang="cs-CZ" sz="1400" dirty="0" smtClean="0">
                <a:solidFill>
                  <a:schemeClr val="accent4"/>
                </a:solidFill>
              </a:rPr>
              <a:t>m</a:t>
            </a:r>
            <a:r>
              <a:rPr lang="cs-CZ" sz="1400" baseline="30000" dirty="0" smtClean="0">
                <a:solidFill>
                  <a:schemeClr val="accent4"/>
                </a:solidFill>
              </a:rPr>
              <a:t>2</a:t>
            </a:r>
            <a:endParaRPr lang="cs-CZ" sz="1400" baseline="30000" dirty="0">
              <a:solidFill>
                <a:schemeClr val="accent4"/>
              </a:solidFill>
            </a:endParaRPr>
          </a:p>
          <a:p>
            <a:endParaRPr lang="cs-CZ" sz="1400" dirty="0">
              <a:solidFill>
                <a:schemeClr val="accent4"/>
              </a:solidFill>
            </a:endParaRPr>
          </a:p>
          <a:p>
            <a:pPr eaLnBrk="1" hangingPunct="1"/>
            <a:endParaRPr lang="cs-CZ" sz="1400" b="0" dirty="0" smtClean="0"/>
          </a:p>
        </p:txBody>
      </p:sp>
    </p:spTree>
    <p:extLst>
      <p:ext uri="{BB962C8B-B14F-4D97-AF65-F5344CB8AC3E}">
        <p14:creationId xmlns:p14="http://schemas.microsoft.com/office/powerpoint/2010/main" val="4712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999" y="1332195"/>
            <a:ext cx="3543301" cy="318805"/>
          </a:xfrm>
        </p:spPr>
        <p:txBody>
          <a:bodyPr/>
          <a:lstStyle/>
          <a:p>
            <a:r>
              <a:rPr lang="cs-CZ" dirty="0" smtClean="0"/>
              <a:t>Prostory v JVTP IIA (v m</a:t>
            </a:r>
            <a:r>
              <a:rPr lang="cs-CZ" baseline="30000" dirty="0" smtClean="0"/>
              <a:t>2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 bwMode="auto">
          <a:xfrm>
            <a:off x="6540243" y="1263357"/>
            <a:ext cx="1426369" cy="36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</a:pPr>
            <a:endParaRPr lang="cs-CZ" sz="2200" dirty="0">
              <a:solidFill>
                <a:srgbClr val="3987C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 bwMode="auto">
          <a:xfrm>
            <a:off x="888999" y="2372008"/>
            <a:ext cx="3543301" cy="186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</a:pPr>
            <a:endParaRPr kumimoji="0" lang="cs-CZ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 bwMode="auto">
          <a:xfrm>
            <a:off x="888999" y="2063953"/>
            <a:ext cx="4454305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</a:pPr>
            <a:r>
              <a:rPr kumimoji="0" lang="cs-CZ" sz="120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Kancelářské prostory 		612</a:t>
            </a:r>
          </a:p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</a:pPr>
            <a:r>
              <a:rPr lang="cs-CZ" sz="1200" kern="0" dirty="0" smtClean="0">
                <a:solidFill>
                  <a:schemeClr val="accent4"/>
                </a:solidFill>
                <a:latin typeface="Arial" pitchFamily="34" charset="0"/>
                <a:ea typeface="+mj-ea"/>
                <a:cs typeface="Arial" pitchFamily="34" charset="0"/>
              </a:rPr>
              <a:t>Laboratorní prostory		767</a:t>
            </a:r>
          </a:p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6738" algn="l"/>
              </a:tabLst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	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" y="2549352"/>
            <a:ext cx="2596584" cy="185249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67" y="3882106"/>
            <a:ext cx="2897895" cy="217342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85" y="1311251"/>
            <a:ext cx="3427806" cy="2570855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02" y="3869563"/>
            <a:ext cx="2914619" cy="2185965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5389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Prostory v JVTP IIA (v m</a:t>
            </a:r>
            <a:r>
              <a:rPr lang="cs-CZ" baseline="30000" dirty="0"/>
              <a:t>2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0749" y="1817611"/>
            <a:ext cx="7019925" cy="4244975"/>
          </a:xfrm>
        </p:spPr>
        <p:txBody>
          <a:bodyPr/>
          <a:lstStyle/>
          <a:p>
            <a:pPr marL="0" indent="0" defTabSz="914400">
              <a:lnSpc>
                <a:spcPct val="120000"/>
              </a:lnSpc>
              <a:spcAft>
                <a:spcPct val="0"/>
              </a:spcAft>
              <a:buClrTx/>
              <a:tabLst>
                <a:tab pos="566738" algn="l"/>
              </a:tabLst>
            </a:pPr>
            <a:r>
              <a:rPr lang="cs-CZ" sz="1200" dirty="0">
                <a:solidFill>
                  <a:schemeClr val="accent4"/>
                </a:solidFill>
              </a:rPr>
              <a:t>Technologické haly	</a:t>
            </a:r>
            <a:r>
              <a:rPr lang="cs-CZ" sz="1200" dirty="0" smtClean="0">
                <a:solidFill>
                  <a:schemeClr val="accent4"/>
                </a:solidFill>
              </a:rPr>
              <a:t>	310</a:t>
            </a:r>
            <a:endParaRPr lang="cs-CZ" sz="1200" dirty="0">
              <a:solidFill>
                <a:schemeClr val="accent4"/>
              </a:solidFill>
            </a:endParaRPr>
          </a:p>
          <a:p>
            <a:pPr marL="0" indent="0" defTabSz="914400">
              <a:lnSpc>
                <a:spcPct val="120000"/>
              </a:lnSpc>
              <a:spcAft>
                <a:spcPct val="0"/>
              </a:spcAft>
              <a:buClrTx/>
              <a:tabLst>
                <a:tab pos="566738" algn="l"/>
              </a:tabLst>
            </a:pPr>
            <a:r>
              <a:rPr lang="cs-CZ" sz="1200" dirty="0">
                <a:solidFill>
                  <a:schemeClr val="accent4"/>
                </a:solidFill>
              </a:rPr>
              <a:t>Přednáškový sál 		154</a:t>
            </a:r>
          </a:p>
          <a:p>
            <a:pPr marL="0" indent="0" defTabSz="914400">
              <a:lnSpc>
                <a:spcPct val="120000"/>
              </a:lnSpc>
              <a:spcAft>
                <a:spcPct val="0"/>
              </a:spcAft>
              <a:buClrTx/>
              <a:tabLst>
                <a:tab pos="566738" algn="l"/>
              </a:tabLst>
            </a:pPr>
            <a:r>
              <a:rPr lang="cs-CZ" sz="1200" dirty="0" err="1">
                <a:solidFill>
                  <a:schemeClr val="accent4"/>
                </a:solidFill>
              </a:rPr>
              <a:t>Fytotron</a:t>
            </a:r>
            <a:r>
              <a:rPr lang="cs-CZ" sz="1200" dirty="0">
                <a:solidFill>
                  <a:schemeClr val="accent4"/>
                </a:solidFill>
              </a:rPr>
              <a:t>			  38</a:t>
            </a:r>
          </a:p>
          <a:p>
            <a:pPr marL="0" indent="0" defTabSz="914400">
              <a:lnSpc>
                <a:spcPct val="120000"/>
              </a:lnSpc>
              <a:spcAft>
                <a:spcPct val="0"/>
              </a:spcAft>
              <a:buClrTx/>
              <a:tabLst>
                <a:tab pos="566738" algn="l"/>
              </a:tabLst>
            </a:pPr>
            <a:r>
              <a:rPr lang="cs-CZ" sz="1200" dirty="0">
                <a:solidFill>
                  <a:schemeClr val="accent4"/>
                </a:solidFill>
              </a:rPr>
              <a:t>Ostatní (např. kuchyňky, </a:t>
            </a:r>
          </a:p>
          <a:p>
            <a:pPr marL="0" indent="0" defTabSz="914400">
              <a:lnSpc>
                <a:spcPct val="120000"/>
              </a:lnSpc>
              <a:spcAft>
                <a:spcPct val="0"/>
              </a:spcAft>
              <a:buClrTx/>
              <a:tabLst>
                <a:tab pos="566738" algn="l"/>
              </a:tabLst>
            </a:pPr>
            <a:r>
              <a:rPr lang="cs-CZ" sz="1200" dirty="0">
                <a:solidFill>
                  <a:schemeClr val="accent4"/>
                </a:solidFill>
              </a:rPr>
              <a:t>zázemí, technologické prostory)       1 227</a:t>
            </a:r>
          </a:p>
          <a:p>
            <a:pPr marL="342900" indent="-342900">
              <a:lnSpc>
                <a:spcPct val="11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s-CZ" sz="24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60" y="1346303"/>
            <a:ext cx="3881140" cy="291085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76" y="4388552"/>
            <a:ext cx="2146780" cy="16100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05" y="4340464"/>
            <a:ext cx="2146778" cy="16100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0" y="2995866"/>
            <a:ext cx="4003694" cy="300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9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210" y="985969"/>
            <a:ext cx="7621258" cy="629660"/>
          </a:xfrm>
        </p:spPr>
        <p:txBody>
          <a:bodyPr/>
          <a:lstStyle/>
          <a:p>
            <a:r>
              <a:rPr lang="cs-CZ" dirty="0" smtClean="0"/>
              <a:t>Rozšíření projektu o „Chytrý energetický bod“ (CHEB)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10" y="1800226"/>
            <a:ext cx="5506449" cy="36709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618" y="1800226"/>
            <a:ext cx="2378654" cy="15857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618" y="3885423"/>
            <a:ext cx="2378654" cy="15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9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Technické parametry CHEB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 smtClean="0">
                <a:solidFill>
                  <a:schemeClr val="tx2"/>
                </a:solidFill>
              </a:rPr>
              <a:t>CHEB - systém</a:t>
            </a:r>
            <a:r>
              <a:rPr lang="cs-CZ" sz="1400" dirty="0">
                <a:solidFill>
                  <a:schemeClr val="tx2"/>
                </a:solidFill>
              </a:rPr>
              <a:t>, který představuje nový přístup k využívání obnovitelných zdrojů energie, v daném případě </a:t>
            </a:r>
            <a:r>
              <a:rPr lang="cs-CZ" sz="1400" dirty="0" smtClean="0">
                <a:solidFill>
                  <a:schemeClr val="tx2"/>
                </a:solidFill>
              </a:rPr>
              <a:t>střešní </a:t>
            </a:r>
            <a:r>
              <a:rPr lang="cs-CZ" sz="1400" dirty="0">
                <a:solidFill>
                  <a:schemeClr val="tx2"/>
                </a:solidFill>
              </a:rPr>
              <a:t>a </a:t>
            </a:r>
            <a:r>
              <a:rPr lang="cs-CZ" sz="1400" dirty="0" smtClean="0">
                <a:solidFill>
                  <a:schemeClr val="tx2"/>
                </a:solidFill>
              </a:rPr>
              <a:t>fasádní </a:t>
            </a:r>
            <a:r>
              <a:rPr lang="cs-CZ" sz="1400" dirty="0" err="1" smtClean="0">
                <a:solidFill>
                  <a:schemeClr val="tx2"/>
                </a:solidFill>
              </a:rPr>
              <a:t>fotovoltaické</a:t>
            </a:r>
            <a:r>
              <a:rPr lang="cs-CZ" sz="1400" dirty="0" smtClean="0">
                <a:solidFill>
                  <a:schemeClr val="tx2"/>
                </a:solidFill>
              </a:rPr>
              <a:t> panely v kombinaci s úložnou vanad - </a:t>
            </a:r>
            <a:r>
              <a:rPr lang="cs-CZ" sz="1400" dirty="0" err="1" smtClean="0">
                <a:solidFill>
                  <a:schemeClr val="tx2"/>
                </a:solidFill>
              </a:rPr>
              <a:t>redoxovou</a:t>
            </a:r>
            <a:r>
              <a:rPr lang="cs-CZ" sz="1400" dirty="0" smtClean="0">
                <a:solidFill>
                  <a:schemeClr val="tx2"/>
                </a:solidFill>
              </a:rPr>
              <a:t> baterií. </a:t>
            </a:r>
            <a:r>
              <a:rPr lang="cs-CZ" sz="1400" dirty="0">
                <a:solidFill>
                  <a:schemeClr val="tx2"/>
                </a:solidFill>
              </a:rPr>
              <a:t>Tento systém díky autonomní schopnosti ukládat veškerou elektrickou energii vyprodukovanou obnovitelnými zdroji a poskytovat ji ke spotřebě podle požadavku odběratele překonává největší problém solárních a větrných zdrojů, tj. nesoulad a nepravidelnost ve výrobě a ve spotřebě této energie</a:t>
            </a:r>
            <a:r>
              <a:rPr lang="cs-CZ" sz="1400" dirty="0" smtClean="0">
                <a:solidFill>
                  <a:schemeClr val="tx2"/>
                </a:solidFill>
              </a:rPr>
              <a:t>.</a:t>
            </a:r>
          </a:p>
          <a:p>
            <a:endParaRPr lang="cs-CZ" sz="1400" dirty="0" smtClean="0">
              <a:solidFill>
                <a:schemeClr val="tx2"/>
              </a:solidFill>
            </a:endParaRPr>
          </a:p>
          <a:p>
            <a:r>
              <a:rPr lang="cs-CZ" sz="1400" u="sng" dirty="0">
                <a:solidFill>
                  <a:schemeClr val="tx2"/>
                </a:solidFill>
              </a:rPr>
              <a:t>Baterie</a:t>
            </a:r>
            <a:r>
              <a:rPr lang="cs-CZ" sz="1400" dirty="0">
                <a:solidFill>
                  <a:schemeClr val="tx2"/>
                </a:solidFill>
              </a:rPr>
              <a:t> - </a:t>
            </a:r>
            <a:r>
              <a:rPr lang="cs-CZ" sz="1400" dirty="0" smtClean="0">
                <a:solidFill>
                  <a:schemeClr val="tx2"/>
                </a:solidFill>
              </a:rPr>
              <a:t>   Charakteristika</a:t>
            </a:r>
            <a:r>
              <a:rPr lang="cs-CZ" sz="1400" dirty="0">
                <a:solidFill>
                  <a:schemeClr val="tx2"/>
                </a:solidFill>
              </a:rPr>
              <a:t>:								</a:t>
            </a:r>
            <a:r>
              <a:rPr lang="cs-CZ" sz="1400" dirty="0" smtClean="0">
                <a:solidFill>
                  <a:schemeClr val="tx2"/>
                </a:solidFill>
              </a:rPr>
              <a:t>  </a:t>
            </a:r>
            <a:r>
              <a:rPr lang="cs-CZ" sz="1400" dirty="0">
                <a:solidFill>
                  <a:schemeClr val="tx2"/>
                </a:solidFill>
              </a:rPr>
              <a:t>Výkon a kapacita  :  výkon </a:t>
            </a:r>
            <a:r>
              <a:rPr lang="cs-CZ" sz="1400" dirty="0" smtClean="0">
                <a:solidFill>
                  <a:schemeClr val="tx2"/>
                </a:solidFill>
              </a:rPr>
              <a:t>30 </a:t>
            </a:r>
            <a:r>
              <a:rPr lang="cs-CZ" sz="1400" dirty="0">
                <a:solidFill>
                  <a:schemeClr val="tx2"/>
                </a:solidFill>
              </a:rPr>
              <a:t>KW, kapacita  cca </a:t>
            </a:r>
            <a:r>
              <a:rPr lang="cs-CZ" sz="1400" dirty="0" smtClean="0">
                <a:solidFill>
                  <a:schemeClr val="tx2"/>
                </a:solidFill>
              </a:rPr>
              <a:t>130 </a:t>
            </a:r>
            <a:r>
              <a:rPr lang="cs-CZ" sz="1400" dirty="0">
                <a:solidFill>
                  <a:schemeClr val="tx2"/>
                </a:solidFill>
              </a:rPr>
              <a:t>KW/ h			    </a:t>
            </a:r>
            <a:r>
              <a:rPr lang="cs-CZ" sz="1400" dirty="0" smtClean="0">
                <a:solidFill>
                  <a:schemeClr val="tx2"/>
                </a:solidFill>
              </a:rPr>
              <a:t>  Počet </a:t>
            </a:r>
            <a:r>
              <a:rPr lang="cs-CZ" sz="1400" dirty="0">
                <a:solidFill>
                  <a:schemeClr val="tx2"/>
                </a:solidFill>
              </a:rPr>
              <a:t>cyklů : nejméně 20 000							</a:t>
            </a:r>
            <a:r>
              <a:rPr lang="cs-CZ" sz="1400" dirty="0" smtClean="0">
                <a:solidFill>
                  <a:schemeClr val="tx2"/>
                </a:solidFill>
              </a:rPr>
              <a:t>  </a:t>
            </a:r>
            <a:r>
              <a:rPr lang="cs-CZ" sz="1400" dirty="0">
                <a:solidFill>
                  <a:schemeClr val="tx2"/>
                </a:solidFill>
              </a:rPr>
              <a:t>Hloubka vybití :  100 % </a:t>
            </a:r>
            <a:r>
              <a:rPr lang="cs-CZ" sz="1400" dirty="0" smtClean="0">
                <a:solidFill>
                  <a:schemeClr val="tx2"/>
                </a:solidFill>
              </a:rPr>
              <a:t>kapacity</a:t>
            </a:r>
          </a:p>
          <a:p>
            <a:endParaRPr lang="cs-CZ" sz="1400" dirty="0">
              <a:solidFill>
                <a:schemeClr val="tx2"/>
              </a:solidFill>
            </a:endParaRPr>
          </a:p>
          <a:p>
            <a:r>
              <a:rPr lang="cs-CZ" sz="1400" u="sng" dirty="0" err="1">
                <a:solidFill>
                  <a:schemeClr val="tx2"/>
                </a:solidFill>
              </a:rPr>
              <a:t>Fotovoltaická</a:t>
            </a:r>
            <a:r>
              <a:rPr lang="cs-CZ" sz="1400" u="sng" dirty="0">
                <a:solidFill>
                  <a:schemeClr val="tx2"/>
                </a:solidFill>
              </a:rPr>
              <a:t> elektrárna</a:t>
            </a:r>
            <a:r>
              <a:rPr lang="cs-CZ" sz="1400" dirty="0">
                <a:solidFill>
                  <a:schemeClr val="tx2"/>
                </a:solidFill>
              </a:rPr>
              <a:t>  (FV) </a:t>
            </a:r>
            <a:r>
              <a:rPr lang="cs-CZ" sz="1400" dirty="0" smtClean="0">
                <a:solidFill>
                  <a:schemeClr val="tx2"/>
                </a:solidFill>
              </a:rPr>
              <a:t>je </a:t>
            </a:r>
            <a:r>
              <a:rPr lang="cs-CZ" sz="1400" dirty="0">
                <a:solidFill>
                  <a:schemeClr val="tx2"/>
                </a:solidFill>
              </a:rPr>
              <a:t>umístěna na část střechy budovy areálu a část pro ten účel vhodné plochy jižní svislé fasády. Tyto plochy determinují velikost instalovaného výkonu FV.  Předpokládaný rozsah instalace je 70+6 </a:t>
            </a:r>
            <a:r>
              <a:rPr lang="cs-CZ" sz="1400" dirty="0" err="1">
                <a:solidFill>
                  <a:schemeClr val="tx2"/>
                </a:solidFill>
              </a:rPr>
              <a:t>kWp</a:t>
            </a:r>
            <a:r>
              <a:rPr lang="cs-CZ" sz="1400" dirty="0">
                <a:solidFill>
                  <a:schemeClr val="tx2"/>
                </a:solidFill>
              </a:rPr>
              <a:t>.</a:t>
            </a:r>
            <a:r>
              <a:rPr lang="cs-CZ" sz="1200" dirty="0">
                <a:solidFill>
                  <a:schemeClr val="tx2"/>
                </a:solidFill>
              </a:rPr>
              <a:t>	</a:t>
            </a:r>
            <a:r>
              <a:rPr lang="cs-CZ" sz="1200" dirty="0"/>
              <a:t>	</a:t>
            </a:r>
            <a:endParaRPr lang="cs-CZ" sz="1200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584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739" y="1158196"/>
            <a:ext cx="7051675" cy="629660"/>
          </a:xfrm>
        </p:spPr>
        <p:txBody>
          <a:bodyPr/>
          <a:lstStyle/>
          <a:p>
            <a:r>
              <a:rPr lang="cs-CZ" dirty="0" smtClean="0"/>
              <a:t>Schéma energetické bilance budovy  </a:t>
            </a:r>
            <a:br>
              <a:rPr lang="cs-CZ" dirty="0" smtClean="0"/>
            </a:br>
            <a:r>
              <a:rPr lang="cs-CZ" dirty="0" smtClean="0"/>
              <a:t>výstup ze softwaru </a:t>
            </a:r>
            <a:r>
              <a:rPr lang="cs-CZ" sz="1400" dirty="0" smtClean="0"/>
              <a:t>(příklad)</a:t>
            </a: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77" y="1787856"/>
            <a:ext cx="4916031" cy="42199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00" y="2417516"/>
            <a:ext cx="3699876" cy="22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 bwMode="auto">
          <a:xfrm>
            <a:off x="679009" y="1493822"/>
            <a:ext cx="4264183" cy="3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latinLnBrk="0">
              <a:lnSpc>
                <a:spcPct val="93000"/>
              </a:lnSpc>
              <a:buClrTx/>
              <a:buSzTx/>
              <a:buFontTx/>
              <a:buNone/>
              <a:tabLst>
                <a:tab pos="566738" algn="l"/>
              </a:tabLst>
            </a:pPr>
            <a:r>
              <a:rPr lang="cs-CZ" sz="2200" dirty="0">
                <a:solidFill>
                  <a:srgbClr val="3987C8"/>
                </a:solidFill>
                <a:latin typeface="Arial" pitchFamily="34" charset="0"/>
                <a:ea typeface="+mj-ea"/>
                <a:cs typeface="Arial" pitchFamily="34" charset="0"/>
              </a:rPr>
              <a:t>Vývoj obsazenosti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70" y="1924050"/>
            <a:ext cx="6728460" cy="30099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 bwMode="auto">
          <a:xfrm>
            <a:off x="1520982" y="5062300"/>
            <a:ext cx="68444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566738" algn="l"/>
              </a:tabLst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Celková plocha k pronájmu bez</a:t>
            </a:r>
            <a:r>
              <a:rPr kumimoji="0" lang="cs-CZ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přednáškových </a:t>
            </a:r>
            <a:r>
              <a:rPr lang="cs-CZ" sz="1600" b="0" kern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sálů  1 871,63 </a:t>
            </a:r>
            <a:r>
              <a:rPr lang="cs-CZ" sz="1600" b="0" kern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m</a:t>
            </a:r>
            <a:r>
              <a:rPr lang="cs-CZ" sz="1600" b="0" kern="0" baseline="300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  <a:endParaRPr lang="cs-CZ" sz="1600" b="0" kern="0" baseline="300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tabLst>
                <a:tab pos="566738" algn="l"/>
              </a:tabLst>
            </a:pPr>
            <a:r>
              <a:rPr lang="cs-CZ" sz="1600" b="0" kern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K </a:t>
            </a:r>
            <a:r>
              <a:rPr lang="cs-CZ" sz="1600" b="0" kern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dnešnímu dni </a:t>
            </a:r>
            <a:r>
              <a:rPr lang="cs-CZ" sz="1600" b="0" kern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pronajato                                            100 %</a:t>
            </a:r>
            <a:endParaRPr lang="cs-CZ" sz="1600" b="0" kern="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tabLst>
                <a:tab pos="566738" algn="l"/>
              </a:tabLst>
            </a:pPr>
            <a:endParaRPr lang="cs-CZ" sz="1800" b="0" kern="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11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69&quot;/&gt;&lt;partner val=&quot;61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1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/m_precDefault&gt;&lt;/CDefaultPrec&gt;&lt;/root&gt;"/>
  <p:tag name="THINKCELLUNDODONOTDELETE" val="22"/>
</p:tagLst>
</file>

<file path=ppt/theme/theme1.xml><?xml version="1.0" encoding="utf-8"?>
<a:theme xmlns:a="http://schemas.openxmlformats.org/drawingml/2006/main" name="prezentace_v5">
  <a:themeElements>
    <a:clrScheme name="prezentace_v5 1">
      <a:dk1>
        <a:srgbClr val="000000"/>
      </a:dk1>
      <a:lt1>
        <a:srgbClr val="FFFFFF"/>
      </a:lt1>
      <a:dk2>
        <a:srgbClr val="000000"/>
      </a:dk2>
      <a:lt2>
        <a:srgbClr val="D31145"/>
      </a:lt2>
      <a:accent1>
        <a:srgbClr val="FFFFFF"/>
      </a:accent1>
      <a:accent2>
        <a:srgbClr val="D9D9D9"/>
      </a:accent2>
      <a:accent3>
        <a:srgbClr val="FFFFFF"/>
      </a:accent3>
      <a:accent4>
        <a:srgbClr val="000000"/>
      </a:accent4>
      <a:accent5>
        <a:srgbClr val="FFFFFF"/>
      </a:accent5>
      <a:accent6>
        <a:srgbClr val="C4C4C4"/>
      </a:accent6>
      <a:hlink>
        <a:srgbClr val="D31145"/>
      </a:hlink>
      <a:folHlink>
        <a:srgbClr val="919195"/>
      </a:folHlink>
    </a:clrScheme>
    <a:fontScheme name="prezentace_v5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66738" algn="l"/>
          </a:tabLst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>
    <a:extraClrScheme>
      <a:clrScheme name="prezentace_v5 1">
        <a:dk1>
          <a:srgbClr val="000000"/>
        </a:dk1>
        <a:lt1>
          <a:srgbClr val="FFFFFF"/>
        </a:lt1>
        <a:dk2>
          <a:srgbClr val="000000"/>
        </a:dk2>
        <a:lt2>
          <a:srgbClr val="D31145"/>
        </a:lt2>
        <a:accent1>
          <a:srgbClr val="FFFFFF"/>
        </a:accent1>
        <a:accent2>
          <a:srgbClr val="D9D9D9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C4C4C4"/>
        </a:accent6>
        <a:hlink>
          <a:srgbClr val="D31145"/>
        </a:hlink>
        <a:folHlink>
          <a:srgbClr val="9191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prezentace_v5</Template>
  <TotalTime>6203</TotalTime>
  <Words>561</Words>
  <Application>Microsoft Office PowerPoint</Application>
  <PresentationFormat>Předvádění na obrazovce (4:3)</PresentationFormat>
  <Paragraphs>129</Paragraphs>
  <Slides>18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Tahoma</vt:lpstr>
      <vt:lpstr>Wingdings</vt:lpstr>
      <vt:lpstr>prezentace_v5</vt:lpstr>
      <vt:lpstr>Custom Design</vt:lpstr>
      <vt:lpstr>Acrobat Document</vt:lpstr>
      <vt:lpstr>Prezentace aplikace PowerPoint</vt:lpstr>
      <vt:lpstr>Prezentace aplikace PowerPoint</vt:lpstr>
      <vt:lpstr>Informace o projektu Rozvoj JVTP Etapa IIA</vt:lpstr>
      <vt:lpstr>Prostory v JVTP IIA (v m2)</vt:lpstr>
      <vt:lpstr>Prostory v JVTP IIA (v m2)</vt:lpstr>
      <vt:lpstr>Rozšíření projektu o „Chytrý energetický bod“ (CHEB)</vt:lpstr>
      <vt:lpstr>Technické parametry CHEB</vt:lpstr>
      <vt:lpstr>Schéma energetické bilance budovy   výstup ze softwaru (příklad)</vt:lpstr>
      <vt:lpstr>Prezentace aplikace PowerPoint</vt:lpstr>
      <vt:lpstr>Zasídlené firmy dle oborů</vt:lpstr>
      <vt:lpstr>Služby pro zasídlené firmy</vt:lpstr>
      <vt:lpstr>Spolupráce s VŠ a výzkumnými organizacemi </vt:lpstr>
      <vt:lpstr>Realizované projekty</vt:lpstr>
      <vt:lpstr>Realizované projekty</vt:lpstr>
      <vt:lpstr>Realizované projekty JPV</vt:lpstr>
      <vt:lpstr>Realizované projekty</vt:lpstr>
      <vt:lpstr>Realizované projekty</vt:lpstr>
      <vt:lpstr>Prezentace aplikace PowerPoint</vt:lpstr>
    </vt:vector>
  </TitlesOfParts>
  <Company>LogicaCMG, s.r.o.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Název prezentace  10. 12. 2008 [autor]</dc:title>
  <dc:creator>Hejhal, Marek</dc:creator>
  <cp:lastModifiedBy>mlcak</cp:lastModifiedBy>
  <cp:revision>147</cp:revision>
  <dcterms:created xsi:type="dcterms:W3CDTF">2008-12-19T22:49:02Z</dcterms:created>
  <dcterms:modified xsi:type="dcterms:W3CDTF">2017-02-08T07:06:53Z</dcterms:modified>
</cp:coreProperties>
</file>